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9" r:id="rId6"/>
    <p:sldId id="260" r:id="rId7"/>
    <p:sldId id="265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58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5E50"/>
    <a:srgbClr val="F39322"/>
    <a:srgbClr val="FBC722"/>
    <a:srgbClr val="0DB2AF"/>
    <a:srgbClr val="A1C65D"/>
    <a:srgbClr val="FF6000"/>
    <a:srgbClr val="DC257E"/>
    <a:srgbClr val="785EF1"/>
    <a:srgbClr val="648FFF"/>
    <a:srgbClr val="EF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05"/>
    <p:restoredTop sz="94745"/>
  </p:normalViewPr>
  <p:slideViewPr>
    <p:cSldViewPr snapToGrid="0" showGuides="1">
      <p:cViewPr varScale="1">
        <p:scale>
          <a:sx n="102" d="100"/>
          <a:sy n="102" d="100"/>
        </p:scale>
        <p:origin x="40" y="-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44331802-E235-E360-793B-04DBF3F02B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738BAB2-79CF-54C1-B8C7-131E1A45F3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24C8A6-872D-40AE-9CF7-3A1AB03E28A0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3CAFCE3-205B-02A0-5500-4D9B05CF86A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B988204-2A0A-8583-DACF-361493153C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98310C-C843-450F-9D08-EB6B614C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5335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JPG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283B0-DC31-4C22-9824-8AB86DEB22D0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6EB5D-3F63-445C-B3AA-288BF511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07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F6EB5D-3F63-445C-B3AA-288BF5112C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70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0CB60-17D6-D374-7473-924C31A80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>
            <a:extLst>
              <a:ext uri="{FF2B5EF4-FFF2-40B4-BE49-F238E27FC236}">
                <a16:creationId xmlns:a16="http://schemas.microsoft.com/office/drawing/2014/main" id="{BF78860B-F387-1326-17A5-6BB2B33E69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>
            <a:extLst>
              <a:ext uri="{FF2B5EF4-FFF2-40B4-BE49-F238E27FC236}">
                <a16:creationId xmlns:a16="http://schemas.microsoft.com/office/drawing/2014/main" id="{590C699E-F361-0CD4-490B-D727C915B8B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afternoon. In the next 10 minutes I want to show you how I want to try to unveil one of the biggest mysteries in all science: what happened at the beginning of time? I will tackle this challenge by extracting information about the very early universe from the observation of the sky.</a:t>
            </a:r>
          </a:p>
        </p:txBody>
      </p:sp>
    </p:spTree>
    <p:extLst>
      <p:ext uri="{BB962C8B-B14F-4D97-AF65-F5344CB8AC3E}">
        <p14:creationId xmlns:p14="http://schemas.microsoft.com/office/powerpoint/2010/main" val="3659795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1A4CB-68D1-A0DB-2E53-BCC17C045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>
            <a:extLst>
              <a:ext uri="{FF2B5EF4-FFF2-40B4-BE49-F238E27FC236}">
                <a16:creationId xmlns:a16="http://schemas.microsoft.com/office/drawing/2014/main" id="{595507E9-02A1-CE1C-2EB3-B111E4B8A4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>
            <a:extLst>
              <a:ext uri="{FF2B5EF4-FFF2-40B4-BE49-F238E27FC236}">
                <a16:creationId xmlns:a16="http://schemas.microsoft.com/office/drawing/2014/main" id="{7B4D6360-2A9A-095B-13F6-3DB699F9125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afternoon. In the next 10 minutes I want to show you how I want to try to unveil one of the biggest mysteries in all science: what happened at the beginning of time? I will tackle this challenge by extracting information about the very early universe from the observation of the sky.</a:t>
            </a:r>
          </a:p>
        </p:txBody>
      </p:sp>
    </p:spTree>
    <p:extLst>
      <p:ext uri="{BB962C8B-B14F-4D97-AF65-F5344CB8AC3E}">
        <p14:creationId xmlns:p14="http://schemas.microsoft.com/office/powerpoint/2010/main" val="3181957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afternoon. In the next 10 minutes I want to show you how I want to try to unveil one of the biggest mysteries in all science: what happened at the beginning of time? I will tackle this challenge by extracting information about the very early universe from the observation of the sky.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178FA-41B4-AD36-2C4F-901E9CA8A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>
            <a:extLst>
              <a:ext uri="{FF2B5EF4-FFF2-40B4-BE49-F238E27FC236}">
                <a16:creationId xmlns:a16="http://schemas.microsoft.com/office/drawing/2014/main" id="{F07EAFAD-B110-1E3C-09D1-758B24CAAE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>
            <a:extLst>
              <a:ext uri="{FF2B5EF4-FFF2-40B4-BE49-F238E27FC236}">
                <a16:creationId xmlns:a16="http://schemas.microsoft.com/office/drawing/2014/main" id="{EB45E515-115B-CDA4-4045-FACA1891DEC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afternoon. In the next 10 minutes I want to show you how I want to try to unveil one of the biggest mysteries in all science: what happened at the beginning of time? I will tackle this challenge by extracting information about the very early universe from the observation of the sky.</a:t>
            </a:r>
          </a:p>
        </p:txBody>
      </p:sp>
    </p:spTree>
    <p:extLst>
      <p:ext uri="{BB962C8B-B14F-4D97-AF65-F5344CB8AC3E}">
        <p14:creationId xmlns:p14="http://schemas.microsoft.com/office/powerpoint/2010/main" val="3194320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60863-C958-2AFA-6E71-899C2709C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>
            <a:extLst>
              <a:ext uri="{FF2B5EF4-FFF2-40B4-BE49-F238E27FC236}">
                <a16:creationId xmlns:a16="http://schemas.microsoft.com/office/drawing/2014/main" id="{9E24A88F-507F-028B-6826-CC048EF694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>
            <a:extLst>
              <a:ext uri="{FF2B5EF4-FFF2-40B4-BE49-F238E27FC236}">
                <a16:creationId xmlns:a16="http://schemas.microsoft.com/office/drawing/2014/main" id="{8DF4329D-AF34-12BF-6792-3E9A6D06A02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afternoon. In the next 10 minutes I want to show you how I want to try to unveil one of the biggest mysteries in all science: what happened at the beginning of time? I will tackle this challenge by extracting information about the very early universe from the observation of the sky.</a:t>
            </a:r>
          </a:p>
        </p:txBody>
      </p:sp>
    </p:spTree>
    <p:extLst>
      <p:ext uri="{BB962C8B-B14F-4D97-AF65-F5344CB8AC3E}">
        <p14:creationId xmlns:p14="http://schemas.microsoft.com/office/powerpoint/2010/main" val="3819631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5160F-44D0-4DF7-9328-3128EB8DC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>
            <a:extLst>
              <a:ext uri="{FF2B5EF4-FFF2-40B4-BE49-F238E27FC236}">
                <a16:creationId xmlns:a16="http://schemas.microsoft.com/office/drawing/2014/main" id="{CACF2E19-76EC-CD17-5C8D-C43A78CB56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>
            <a:extLst>
              <a:ext uri="{FF2B5EF4-FFF2-40B4-BE49-F238E27FC236}">
                <a16:creationId xmlns:a16="http://schemas.microsoft.com/office/drawing/2014/main" id="{41153720-B854-4B3D-E6CF-29D7143A465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afternoon. In the next 10 minutes I want to show you how I want to try to unveil one of the biggest mysteries in all science: what happened at the beginning of time? I will tackle this challenge by extracting information about the very early universe from the observation of the sky.</a:t>
            </a:r>
          </a:p>
        </p:txBody>
      </p:sp>
    </p:spTree>
    <p:extLst>
      <p:ext uri="{BB962C8B-B14F-4D97-AF65-F5344CB8AC3E}">
        <p14:creationId xmlns:p14="http://schemas.microsoft.com/office/powerpoint/2010/main" val="3888193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411CA8-57FF-E024-F6E7-6347250FA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>
            <a:extLst>
              <a:ext uri="{FF2B5EF4-FFF2-40B4-BE49-F238E27FC236}">
                <a16:creationId xmlns:a16="http://schemas.microsoft.com/office/drawing/2014/main" id="{D9D65AAD-8397-AE47-E2CF-12CC3227CF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>
            <a:extLst>
              <a:ext uri="{FF2B5EF4-FFF2-40B4-BE49-F238E27FC236}">
                <a16:creationId xmlns:a16="http://schemas.microsoft.com/office/drawing/2014/main" id="{2B97F466-74DE-7928-8664-34B2CC1B2E1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6102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16E08-8069-2407-2940-00223100F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>
            <a:extLst>
              <a:ext uri="{FF2B5EF4-FFF2-40B4-BE49-F238E27FC236}">
                <a16:creationId xmlns:a16="http://schemas.microsoft.com/office/drawing/2014/main" id="{76BF5996-CC91-B021-E57E-7FF47C7C69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>
            <a:extLst>
              <a:ext uri="{FF2B5EF4-FFF2-40B4-BE49-F238E27FC236}">
                <a16:creationId xmlns:a16="http://schemas.microsoft.com/office/drawing/2014/main" id="{AC1BACA0-E505-9C6C-5274-FF0B2BE55A0B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afternoon. In the next 10 minutes I want to show you how I want to try to unveil one of the biggest mysteries in all science: what happened at the beginning of time? I will tackle this challenge by extracting information about the very early universe from the observation of the sky.</a:t>
            </a:r>
          </a:p>
        </p:txBody>
      </p:sp>
    </p:spTree>
    <p:extLst>
      <p:ext uri="{BB962C8B-B14F-4D97-AF65-F5344CB8AC3E}">
        <p14:creationId xmlns:p14="http://schemas.microsoft.com/office/powerpoint/2010/main" val="2946427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748DB-3AD6-AA5F-FA4B-DB15F86CF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>
            <a:extLst>
              <a:ext uri="{FF2B5EF4-FFF2-40B4-BE49-F238E27FC236}">
                <a16:creationId xmlns:a16="http://schemas.microsoft.com/office/drawing/2014/main" id="{ACFFC6A5-2C5D-F44C-8505-052C70912C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>
            <a:extLst>
              <a:ext uri="{FF2B5EF4-FFF2-40B4-BE49-F238E27FC236}">
                <a16:creationId xmlns:a16="http://schemas.microsoft.com/office/drawing/2014/main" id="{2DB45603-1CF0-A100-E22E-57B73352349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afternoon. In the next 10 minutes I want to show you how I want to try to unveil one of the biggest mysteries in all science: what happened at the beginning of time? I will tackle this challenge by extracting information about the very early universe from the observation of the sky.</a:t>
            </a:r>
          </a:p>
        </p:txBody>
      </p:sp>
    </p:spTree>
    <p:extLst>
      <p:ext uri="{BB962C8B-B14F-4D97-AF65-F5344CB8AC3E}">
        <p14:creationId xmlns:p14="http://schemas.microsoft.com/office/powerpoint/2010/main" val="1349081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8250CF-F39C-3F7C-8D4D-AC1603FFD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>
            <a:extLst>
              <a:ext uri="{FF2B5EF4-FFF2-40B4-BE49-F238E27FC236}">
                <a16:creationId xmlns:a16="http://schemas.microsoft.com/office/drawing/2014/main" id="{90588970-56E8-E038-8CBB-C5B02F5311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4" name="Shape 274">
            <a:extLst>
              <a:ext uri="{FF2B5EF4-FFF2-40B4-BE49-F238E27FC236}">
                <a16:creationId xmlns:a16="http://schemas.microsoft.com/office/drawing/2014/main" id="{629DF01B-F8BF-F070-92D2-562CD7E66B7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afternoon. In the next 10 minutes I want to show you how I want to try to unveil one of the biggest mysteries in all science: what happened at the beginning of time? I will tackle this challenge by extracting information about the very early universe from the observation of the sky.</a:t>
            </a:r>
          </a:p>
        </p:txBody>
      </p:sp>
    </p:spTree>
    <p:extLst>
      <p:ext uri="{BB962C8B-B14F-4D97-AF65-F5344CB8AC3E}">
        <p14:creationId xmlns:p14="http://schemas.microsoft.com/office/powerpoint/2010/main" val="3367053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7757D-9B91-DBB4-DD89-88C37E9E80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EEE034-D2C5-2C06-B136-17892BAF3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E6319-DAA7-5088-F32F-DC013E21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C6ED9-52C9-CE06-2D1F-B23238A5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543E4-AD2B-CBD5-F320-4DBD4E5F2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5699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98E8F-94EF-DA23-0079-117C289E1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08E083-F080-53E1-0232-3B13CEDAA7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897F0-1A2F-DE6A-9B14-E82739B89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9BDD0-F002-6033-2E9B-3D3E88623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3E03D-A382-B54C-E200-F30439E4A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207902-0111-A5BC-B0D2-DED20C13B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339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8799D-E8E5-3642-92B0-20862B055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81CD4-B5F8-E5B0-9F6F-A2589FBD3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55491-3E7A-331D-97B9-015684676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163F6-A7F8-5C19-B00F-E3885C3FD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A4472-D611-91C2-C6B8-6CE379A1D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9190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D406CF-0E83-2EAA-A4A2-08574D1CAB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FE25A2-1982-EE4E-7BF4-46829B084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048FA-02A3-5C36-8F23-C2658EC91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3CFFC-5277-58BB-BFDB-F2989355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444EC-7854-04E8-91A8-C45BFDCF1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4829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3">
            <a:extLst>
              <a:ext uri="{FF2B5EF4-FFF2-40B4-BE49-F238E27FC236}">
                <a16:creationId xmlns:a16="http://schemas.microsoft.com/office/drawing/2014/main" id="{2D998515-1B4E-5148-AB9C-6840ADA245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" t="14526" r="44" b="15299"/>
          <a:stretch/>
        </p:blipFill>
        <p:spPr>
          <a:xfrm>
            <a:off x="0" y="1358900"/>
            <a:ext cx="12186676" cy="5525737"/>
          </a:xfrm>
          <a:prstGeom prst="rect">
            <a:avLst/>
          </a:prstGeom>
          <a:noFill/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46F11EA4-58B8-6763-C56D-50B1D8805E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9992" y="204090"/>
            <a:ext cx="555042" cy="859517"/>
          </a:xfrm>
          <a:prstGeom prst="rect">
            <a:avLst/>
          </a:prstGeom>
        </p:spPr>
      </p:pic>
      <p:pic>
        <p:nvPicPr>
          <p:cNvPr id="9" name="Picture 17">
            <a:extLst>
              <a:ext uri="{FF2B5EF4-FFF2-40B4-BE49-F238E27FC236}">
                <a16:creationId xmlns:a16="http://schemas.microsoft.com/office/drawing/2014/main" id="{C0865E2F-D007-78FE-D233-83753832B0D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4232" y="6267684"/>
            <a:ext cx="1181265" cy="4382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F05267-265B-1BCA-3EAE-EA33BE34F86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57474" y="204090"/>
            <a:ext cx="1447016" cy="1036776"/>
          </a:xfrm>
          <a:prstGeom prst="rect">
            <a:avLst/>
          </a:prstGeom>
        </p:spPr>
      </p:pic>
      <p:pic>
        <p:nvPicPr>
          <p:cNvPr id="11" name="Picture 4" descr="A black and grey logo&#10;&#10;Description automatically generated">
            <a:extLst>
              <a:ext uri="{FF2B5EF4-FFF2-40B4-BE49-F238E27FC236}">
                <a16:creationId xmlns:a16="http://schemas.microsoft.com/office/drawing/2014/main" id="{75331A3D-EABF-87A0-FB63-D28485B3F65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32" y="177259"/>
            <a:ext cx="3520056" cy="960015"/>
          </a:xfrm>
          <a:prstGeom prst="rect">
            <a:avLst/>
          </a:prstGeom>
        </p:spPr>
      </p:pic>
      <p:pic>
        <p:nvPicPr>
          <p:cNvPr id="12" name="Picture 11" descr="A close-up of a logo&#10;&#10;Description automatically generated">
            <a:extLst>
              <a:ext uri="{FF2B5EF4-FFF2-40B4-BE49-F238E27FC236}">
                <a16:creationId xmlns:a16="http://schemas.microsoft.com/office/drawing/2014/main" id="{082E2023-A06E-0DD4-C195-54C6145070C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604" y="606407"/>
            <a:ext cx="1719072" cy="457200"/>
          </a:xfrm>
          <a:prstGeom prst="rect">
            <a:avLst/>
          </a:prstGeom>
        </p:spPr>
      </p:pic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9A375570-74BB-B8AC-1B56-37A84E875199}"/>
              </a:ext>
            </a:extLst>
          </p:cNvPr>
          <p:cNvCxnSpPr>
            <a:cxnSpLocks/>
          </p:cNvCxnSpPr>
          <p:nvPr userDrawn="1"/>
        </p:nvCxnSpPr>
        <p:spPr>
          <a:xfrm>
            <a:off x="7188200" y="0"/>
            <a:ext cx="0" cy="1063607"/>
          </a:xfrm>
          <a:prstGeom prst="line">
            <a:avLst/>
          </a:prstGeom>
          <a:ln w="12700">
            <a:solidFill>
              <a:srgbClr val="343A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3BE65091-DF98-1FD3-382E-FD9AFD4DB4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32" y="2413000"/>
            <a:ext cx="10579100" cy="20320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it-IT"/>
              <a:t>Title</a:t>
            </a:r>
            <a:endParaRPr lang="en-US"/>
          </a:p>
        </p:txBody>
      </p:sp>
      <p:sp>
        <p:nvSpPr>
          <p:cNvPr id="16" name="Segnaposto testo 14">
            <a:extLst>
              <a:ext uri="{FF2B5EF4-FFF2-40B4-BE49-F238E27FC236}">
                <a16:creationId xmlns:a16="http://schemas.microsoft.com/office/drawing/2014/main" id="{057A96F1-05B9-DC14-725F-0C1C1DF0099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4232" y="5338592"/>
            <a:ext cx="10579100" cy="707466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it-IT"/>
              <a:t>Trieste, Author,</a:t>
            </a:r>
            <a:br>
              <a:rPr lang="en-US"/>
            </a:br>
            <a:r>
              <a:rPr lang="en-US"/>
              <a:t>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7843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3">
            <a:extLst>
              <a:ext uri="{FF2B5EF4-FFF2-40B4-BE49-F238E27FC236}">
                <a16:creationId xmlns:a16="http://schemas.microsoft.com/office/drawing/2014/main" id="{2D998515-1B4E-5148-AB9C-6840ADA245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" t="12417" r="44" b="15299"/>
          <a:stretch/>
        </p:blipFill>
        <p:spPr>
          <a:xfrm>
            <a:off x="0" y="1166168"/>
            <a:ext cx="12186676" cy="5691832"/>
          </a:xfrm>
          <a:prstGeom prst="rect">
            <a:avLst/>
          </a:prstGeom>
          <a:noFill/>
        </p:spPr>
      </p:pic>
      <p:sp>
        <p:nvSpPr>
          <p:cNvPr id="2" name="Segnaposto testo 14">
            <a:extLst>
              <a:ext uri="{FF2B5EF4-FFF2-40B4-BE49-F238E27FC236}">
                <a16:creationId xmlns:a16="http://schemas.microsoft.com/office/drawing/2014/main" id="{85EE2654-EF20-C4B6-E791-980527BAA6E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4232" y="5441316"/>
            <a:ext cx="10579100" cy="50103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400" b="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it-IT"/>
              <a:t>text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B80DDE-5289-0951-D7CE-CC9296C3E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" t="12495" r="17781" b="14596"/>
          <a:stretch/>
        </p:blipFill>
        <p:spPr>
          <a:xfrm>
            <a:off x="0" y="0"/>
            <a:ext cx="12192000" cy="1192805"/>
          </a:xfrm>
          <a:prstGeom prst="rect">
            <a:avLst/>
          </a:prstGeom>
        </p:spPr>
      </p:pic>
      <p:sp>
        <p:nvSpPr>
          <p:cNvPr id="3" name="Segnaposto testo 14">
            <a:extLst>
              <a:ext uri="{FF2B5EF4-FFF2-40B4-BE49-F238E27FC236}">
                <a16:creationId xmlns:a16="http://schemas.microsoft.com/office/drawing/2014/main" id="{8CE2D99B-81A0-AB42-833D-7DA05B178A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32" y="3807838"/>
            <a:ext cx="10579100" cy="7178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it-IT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5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FD9A1-EE04-E75E-0333-86429C3F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8C038-C17B-FCDC-EA60-7F537C384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553C5-3922-9079-7757-F6DCBF52D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2E43A-4DCF-2227-FAB8-6CF8B39C9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37B5E-6174-A18E-7587-E3B3771D3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039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0D99F-E8D7-0080-CA00-81C56989D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F9795-1C9C-A458-DCAC-4BB8B3B4CC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D90CA7-FCEC-FA14-B825-336831E9A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39100-4776-46A9-6E6A-80AF9FC3B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C92AB-B940-8D3C-EA11-A51D62A02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637A48-5B88-9BD9-50FB-ECFF87D67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8737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998E8-DBB0-BD5B-1DFA-D924A1130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ED4AAA-58AC-9870-2480-DC2DB9697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C0AE42-F851-FF70-DF49-D40F849FC3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CF4FF3-12E2-C22C-98FF-D7DBD2163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47AA8E-4E02-40CC-48AE-B4D900C8D0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32D303-8265-B455-AEFF-F2304AA1D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33DE57-C5C6-09D1-7E6F-E318BE30E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B122C-1435-0A62-1313-87028111C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6676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7831F-E2A1-938B-FEA8-F0D2B9FED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19820B-EF1E-153B-8C0E-462FAE51D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1445E9-0429-369A-1A4A-69E9535FD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6561B-15F1-BD45-85DD-2FD7CCA13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7213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884CC5-5CBB-8F25-767B-392A2DD6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7BA09A-931D-A683-BB74-CB92347F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B32FC-92B1-136F-5D5D-EE712E5A1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0932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FF8FD-EE62-58A5-DC62-99E16A1CE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070CC-11EC-0A72-0CF6-A6D9DD8C2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98D59B-E08D-5E0E-E4D2-EC7C4E7C5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CD4FE0-2736-34B3-7685-540BB1431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D12438-2CBB-915B-9C9E-6CE80172C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D3696-1DFF-28B6-1A01-5490CA16A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674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920F5-6FD7-30A4-51D2-26DEFDCDB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A52F6-51D9-12AC-9136-ECF432D76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76311-9427-C282-F02D-6E8BF0929F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57B476-73DE-47AB-A129-25CED6939FAE}" type="datetimeFigureOut">
              <a:rPr lang="it-IT" smtClean="0"/>
              <a:t>16/10/24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E6CCB-C7D0-40A4-8F30-02EA9F6748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1DA25-77C2-735C-65CE-5E222E6547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BE04DB-E46B-430B-A3FC-AB59B4B433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1855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jpeg"/><Relationship Id="rId5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A1332E4D-306A-EECE-99FB-04FA9D081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Introduction to Statistical Data Analysis and Machine Learning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27BDAC2C-3A68-1ED0-57B0-9F096661FD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Matteo Biagetti &amp; Tommaso </a:t>
            </a:r>
            <a:r>
              <a:rPr lang="en-US" dirty="0" err="1"/>
              <a:t>Rodani</a:t>
            </a:r>
            <a:endParaRPr lang="en-US" dirty="0"/>
          </a:p>
          <a:p>
            <a:r>
              <a:rPr lang="en-US" dirty="0"/>
              <a:t>Trieste,  22/10/2024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9614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DF12E5-FC10-D320-8C55-ADD9E9C05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>
            <a:extLst>
              <a:ext uri="{FF2B5EF4-FFF2-40B4-BE49-F238E27FC236}">
                <a16:creationId xmlns:a16="http://schemas.microsoft.com/office/drawing/2014/main" id="{2F7F9FA6-0C07-19EB-3261-10F5CF71C63A}"/>
              </a:ext>
            </a:extLst>
          </p:cNvPr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sp>
        <p:nvSpPr>
          <p:cNvPr id="266" name="Line">
            <a:extLst>
              <a:ext uri="{FF2B5EF4-FFF2-40B4-BE49-F238E27FC236}">
                <a16:creationId xmlns:a16="http://schemas.microsoft.com/office/drawing/2014/main" id="{3958613E-344D-8249-AB3D-9DEFAF63FCFE}"/>
              </a:ext>
            </a:extLst>
          </p:cNvPr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>
            <a:extLst>
              <a:ext uri="{FF2B5EF4-FFF2-40B4-BE49-F238E27FC236}">
                <a16:creationId xmlns:a16="http://schemas.microsoft.com/office/drawing/2014/main" id="{C9B64D56-16CC-7579-CFB5-EEB768BBAC2C}"/>
              </a:ext>
            </a:extLst>
          </p:cNvPr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>
            <a:extLst>
              <a:ext uri="{FF2B5EF4-FFF2-40B4-BE49-F238E27FC236}">
                <a16:creationId xmlns:a16="http://schemas.microsoft.com/office/drawing/2014/main" id="{6FB61C7C-4F80-4323-D641-0102A8C95B60}"/>
              </a:ext>
            </a:extLst>
          </p:cNvPr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336CC6-1B2A-B20F-FF06-A0791F4E6B44}"/>
              </a:ext>
            </a:extLst>
          </p:cNvPr>
          <p:cNvSpPr txBox="1"/>
          <p:nvPr/>
        </p:nvSpPr>
        <p:spPr>
          <a:xfrm>
            <a:off x="357188" y="38576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Topics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0503F3-A0AA-8716-6451-459A5825D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DD9AAD-29BF-196B-DAA4-44855C0FA7F5}"/>
              </a:ext>
            </a:extLst>
          </p:cNvPr>
          <p:cNvSpPr txBox="1"/>
          <p:nvPr/>
        </p:nvSpPr>
        <p:spPr>
          <a:xfrm>
            <a:off x="1014608" y="1361963"/>
            <a:ext cx="85172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1. REGRESSION</a:t>
            </a:r>
          </a:p>
          <a:p>
            <a:endParaRPr lang="en-IT" sz="2000" dirty="0"/>
          </a:p>
          <a:p>
            <a:r>
              <a:rPr lang="en-IT" sz="2000" dirty="0"/>
              <a:t>Given an input-output pair, I want to learn the relation between the two</a:t>
            </a:r>
            <a:br>
              <a:rPr lang="en-IT" sz="2000" dirty="0"/>
            </a:br>
            <a:endParaRPr lang="en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To predict a new output given a new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</a:t>
            </a:r>
            <a:r>
              <a:rPr lang="en-IT" sz="2000" dirty="0"/>
              <a:t>o learn the physical, biological, chemical, etc, law between input and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To generate a new pair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…</a:t>
            </a:r>
          </a:p>
        </p:txBody>
      </p:sp>
      <p:pic>
        <p:nvPicPr>
          <p:cNvPr id="11" name="Picture 10" descr="A graph of a scientific experiment&#10;&#10;Description automatically generated with medium confidence">
            <a:extLst>
              <a:ext uri="{FF2B5EF4-FFF2-40B4-BE49-F238E27FC236}">
                <a16:creationId xmlns:a16="http://schemas.microsoft.com/office/drawing/2014/main" id="{C9C27C86-7A89-DDA8-D756-42265ADEBD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729" y="4055838"/>
            <a:ext cx="3136306" cy="24535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658D37-8BF4-56F4-9FE3-6B83437ED258}"/>
              </a:ext>
            </a:extLst>
          </p:cNvPr>
          <p:cNvSpPr txBox="1"/>
          <p:nvPr/>
        </p:nvSpPr>
        <p:spPr>
          <a:xfrm>
            <a:off x="3509768" y="6453174"/>
            <a:ext cx="2580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Braglia et al. 2017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119675F-15E4-9314-7186-BEB3C84F82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80456" y="4115578"/>
            <a:ext cx="1829001" cy="209810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34030B9-249C-4F9E-6E85-8E7F42C67AB9}"/>
              </a:ext>
            </a:extLst>
          </p:cNvPr>
          <p:cNvSpPr txBox="1"/>
          <p:nvPr/>
        </p:nvSpPr>
        <p:spPr>
          <a:xfrm>
            <a:off x="7058024" y="6359058"/>
            <a:ext cx="2580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AlphaFold (DeepMind)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7C75A5-5EB1-683F-3EEC-D66C72E9C638}"/>
              </a:ext>
            </a:extLst>
          </p:cNvPr>
          <p:cNvSpPr txBox="1"/>
          <p:nvPr/>
        </p:nvSpPr>
        <p:spPr>
          <a:xfrm>
            <a:off x="7398315" y="6596764"/>
            <a:ext cx="25803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2523117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65F93-5DB7-4C4C-04F4-B6377C25C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>
            <a:extLst>
              <a:ext uri="{FF2B5EF4-FFF2-40B4-BE49-F238E27FC236}">
                <a16:creationId xmlns:a16="http://schemas.microsoft.com/office/drawing/2014/main" id="{04A2CE25-EDD9-4224-8B15-533BB312D1BD}"/>
              </a:ext>
            </a:extLst>
          </p:cNvPr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sp>
        <p:nvSpPr>
          <p:cNvPr id="266" name="Line">
            <a:extLst>
              <a:ext uri="{FF2B5EF4-FFF2-40B4-BE49-F238E27FC236}">
                <a16:creationId xmlns:a16="http://schemas.microsoft.com/office/drawing/2014/main" id="{C4403B82-C5C2-FD91-031F-0D94E4E2E861}"/>
              </a:ext>
            </a:extLst>
          </p:cNvPr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>
            <a:extLst>
              <a:ext uri="{FF2B5EF4-FFF2-40B4-BE49-F238E27FC236}">
                <a16:creationId xmlns:a16="http://schemas.microsoft.com/office/drawing/2014/main" id="{D2AD6446-2458-3ADC-AB43-452CEFCBD1F2}"/>
              </a:ext>
            </a:extLst>
          </p:cNvPr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>
            <a:extLst>
              <a:ext uri="{FF2B5EF4-FFF2-40B4-BE49-F238E27FC236}">
                <a16:creationId xmlns:a16="http://schemas.microsoft.com/office/drawing/2014/main" id="{CA59D090-C507-1B6E-93E6-DA1A41F21238}"/>
              </a:ext>
            </a:extLst>
          </p:cNvPr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3A7ED1-5A34-3215-07B6-F7E737C452D5}"/>
              </a:ext>
            </a:extLst>
          </p:cNvPr>
          <p:cNvSpPr txBox="1"/>
          <p:nvPr/>
        </p:nvSpPr>
        <p:spPr>
          <a:xfrm>
            <a:off x="357188" y="38576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Topics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4C6D67-3C6E-2531-069B-FA48E107D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8179E4-394A-0B54-4E7D-444B4CF0A142}"/>
              </a:ext>
            </a:extLst>
          </p:cNvPr>
          <p:cNvSpPr txBox="1"/>
          <p:nvPr/>
        </p:nvSpPr>
        <p:spPr>
          <a:xfrm>
            <a:off x="1014608" y="1562379"/>
            <a:ext cx="85172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2. CLASSIFICATION</a:t>
            </a:r>
          </a:p>
          <a:p>
            <a:endParaRPr lang="en-IT" sz="2000" dirty="0"/>
          </a:p>
          <a:p>
            <a:r>
              <a:rPr lang="en-IT" sz="2000" dirty="0"/>
              <a:t>Given set of data with given properties, I want to classify them based on these properties</a:t>
            </a:r>
            <a:br>
              <a:rPr lang="en-IT" sz="2000" dirty="0"/>
            </a:br>
            <a:endParaRPr lang="en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To single out specific properties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To filter data for purification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000" dirty="0"/>
          </a:p>
        </p:txBody>
      </p:sp>
      <p:pic>
        <p:nvPicPr>
          <p:cNvPr id="7" name="Picture 6" descr="A diagram of a diagram of a structure&#10;&#10;Description automatically generated with medium confidence">
            <a:extLst>
              <a:ext uri="{FF2B5EF4-FFF2-40B4-BE49-F238E27FC236}">
                <a16:creationId xmlns:a16="http://schemas.microsoft.com/office/drawing/2014/main" id="{455D014C-D906-4684-830D-30D525ABF8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702" y="3875504"/>
            <a:ext cx="5232400" cy="2616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4EA14F-8D8F-B64D-73C1-5DE273517A33}"/>
              </a:ext>
            </a:extLst>
          </p:cNvPr>
          <p:cNvSpPr txBox="1"/>
          <p:nvPr/>
        </p:nvSpPr>
        <p:spPr>
          <a:xfrm>
            <a:off x="8281101" y="6581001"/>
            <a:ext cx="25803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Figure by Tommaso Rodani</a:t>
            </a:r>
          </a:p>
        </p:txBody>
      </p:sp>
    </p:spTree>
    <p:extLst>
      <p:ext uri="{BB962C8B-B14F-4D97-AF65-F5344CB8AC3E}">
        <p14:creationId xmlns:p14="http://schemas.microsoft.com/office/powerpoint/2010/main" val="3248010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BEA46E-5158-3448-E49A-D61FC783A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>
            <a:extLst>
              <a:ext uri="{FF2B5EF4-FFF2-40B4-BE49-F238E27FC236}">
                <a16:creationId xmlns:a16="http://schemas.microsoft.com/office/drawing/2014/main" id="{80DA8312-2713-C576-98B9-5BD380272B4C}"/>
              </a:ext>
            </a:extLst>
          </p:cNvPr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sp>
        <p:nvSpPr>
          <p:cNvPr id="266" name="Line">
            <a:extLst>
              <a:ext uri="{FF2B5EF4-FFF2-40B4-BE49-F238E27FC236}">
                <a16:creationId xmlns:a16="http://schemas.microsoft.com/office/drawing/2014/main" id="{4B102E69-CF4A-5B01-E374-9C0D2CDAE71F}"/>
              </a:ext>
            </a:extLst>
          </p:cNvPr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>
            <a:extLst>
              <a:ext uri="{FF2B5EF4-FFF2-40B4-BE49-F238E27FC236}">
                <a16:creationId xmlns:a16="http://schemas.microsoft.com/office/drawing/2014/main" id="{81F599A3-497D-0964-8FB6-0B7EA8897477}"/>
              </a:ext>
            </a:extLst>
          </p:cNvPr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>
            <a:extLst>
              <a:ext uri="{FF2B5EF4-FFF2-40B4-BE49-F238E27FC236}">
                <a16:creationId xmlns:a16="http://schemas.microsoft.com/office/drawing/2014/main" id="{02429FE4-F423-A1BA-9B73-69D3ED4FF869}"/>
              </a:ext>
            </a:extLst>
          </p:cNvPr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90EC3B-72AC-DC09-BEAD-DFAC8B440C37}"/>
              </a:ext>
            </a:extLst>
          </p:cNvPr>
          <p:cNvSpPr txBox="1"/>
          <p:nvPr/>
        </p:nvSpPr>
        <p:spPr>
          <a:xfrm>
            <a:off x="357188" y="38576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Topics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465C2-38D3-4613-FC15-FC02FBD18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2048C9-6FB0-D3A4-C079-111FA4B367E6}"/>
              </a:ext>
            </a:extLst>
          </p:cNvPr>
          <p:cNvSpPr txBox="1"/>
          <p:nvPr/>
        </p:nvSpPr>
        <p:spPr>
          <a:xfrm>
            <a:off x="1014607" y="1562379"/>
            <a:ext cx="967009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3. UNSUPERVISED LEARNING</a:t>
            </a:r>
          </a:p>
          <a:p>
            <a:endParaRPr lang="en-IT" sz="2000" dirty="0"/>
          </a:p>
          <a:p>
            <a:r>
              <a:rPr lang="en-IT" sz="2000" dirty="0"/>
              <a:t>Given set of data, I want to discover its properties</a:t>
            </a:r>
            <a:br>
              <a:rPr lang="en-IT" sz="2000" dirty="0"/>
            </a:br>
            <a:endParaRPr lang="en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To discover relations among quantities (new physical, biological, chemical laws)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Reduce dimension of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000" dirty="0"/>
          </a:p>
        </p:txBody>
      </p:sp>
    </p:spTree>
    <p:extLst>
      <p:ext uri="{BB962C8B-B14F-4D97-AF65-F5344CB8AC3E}">
        <p14:creationId xmlns:p14="http://schemas.microsoft.com/office/powerpoint/2010/main" val="414898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18FBA-0C7D-49A3-8B6A-369ACE149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>
            <a:extLst>
              <a:ext uri="{FF2B5EF4-FFF2-40B4-BE49-F238E27FC236}">
                <a16:creationId xmlns:a16="http://schemas.microsoft.com/office/drawing/2014/main" id="{692187CF-623F-7FE4-72D4-99C0EB91CCE7}"/>
              </a:ext>
            </a:extLst>
          </p:cNvPr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sp>
        <p:nvSpPr>
          <p:cNvPr id="266" name="Line">
            <a:extLst>
              <a:ext uri="{FF2B5EF4-FFF2-40B4-BE49-F238E27FC236}">
                <a16:creationId xmlns:a16="http://schemas.microsoft.com/office/drawing/2014/main" id="{50286049-DF80-7C5A-7CE0-FA241332D869}"/>
              </a:ext>
            </a:extLst>
          </p:cNvPr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>
            <a:extLst>
              <a:ext uri="{FF2B5EF4-FFF2-40B4-BE49-F238E27FC236}">
                <a16:creationId xmlns:a16="http://schemas.microsoft.com/office/drawing/2014/main" id="{E2BE4725-DD78-A668-10EF-0007FF14C809}"/>
              </a:ext>
            </a:extLst>
          </p:cNvPr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>
            <a:extLst>
              <a:ext uri="{FF2B5EF4-FFF2-40B4-BE49-F238E27FC236}">
                <a16:creationId xmlns:a16="http://schemas.microsoft.com/office/drawing/2014/main" id="{369C2520-9728-1988-718C-9DF170E6BB65}"/>
              </a:ext>
            </a:extLst>
          </p:cNvPr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761846-0277-D1F9-5EC4-8D4546F39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817E14-6ACD-0F62-BBED-296FBB4A0B7D}"/>
              </a:ext>
            </a:extLst>
          </p:cNvPr>
          <p:cNvSpPr txBox="1"/>
          <p:nvPr/>
        </p:nvSpPr>
        <p:spPr>
          <a:xfrm>
            <a:off x="5053306" y="3136612"/>
            <a:ext cx="20853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Your Data!</a:t>
            </a:r>
          </a:p>
        </p:txBody>
      </p:sp>
    </p:spTree>
    <p:extLst>
      <p:ext uri="{BB962C8B-B14F-4D97-AF65-F5344CB8AC3E}">
        <p14:creationId xmlns:p14="http://schemas.microsoft.com/office/powerpoint/2010/main" val="3732422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2AE96F5-79C9-A992-FD87-E8177C3089C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24231" y="5441316"/>
            <a:ext cx="10853221" cy="501031"/>
          </a:xfrm>
        </p:spPr>
        <p:txBody>
          <a:bodyPr/>
          <a:lstStyle/>
          <a:p>
            <a:r>
              <a:rPr lang="it-IT" sz="1400" b="0" err="1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This</a:t>
            </a:r>
            <a:r>
              <a:rPr lang="it-IT" sz="1400" b="0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 Pilot training activity </a:t>
            </a:r>
            <a:r>
              <a:rPr lang="it-IT" sz="1400" b="0" err="1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has</a:t>
            </a:r>
            <a:r>
              <a:rPr lang="it-IT" sz="1400" b="0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 </a:t>
            </a:r>
            <a:r>
              <a:rPr lang="it-IT" sz="1400" b="0" err="1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been</a:t>
            </a:r>
            <a:r>
              <a:rPr lang="it-IT" sz="1400" b="0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 </a:t>
            </a:r>
            <a:r>
              <a:rPr lang="it-IT" sz="1400" b="0" err="1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funded</a:t>
            </a:r>
            <a:r>
              <a:rPr lang="it-IT" sz="1400" b="0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 by the </a:t>
            </a:r>
            <a:r>
              <a:rPr lang="it-IT" sz="1400" b="0" err="1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European</a:t>
            </a:r>
            <a:r>
              <a:rPr lang="it-IT" sz="1400" b="0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 Union – </a:t>
            </a:r>
            <a:r>
              <a:rPr lang="it-IT" sz="1400" b="0" err="1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NextGenerationEU</a:t>
            </a:r>
            <a:r>
              <a:rPr lang="it-IT" sz="1400" b="0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 </a:t>
            </a:r>
            <a:r>
              <a:rPr lang="it-IT" sz="1400" b="0" err="1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within</a:t>
            </a:r>
            <a:r>
              <a:rPr lang="it-IT" sz="1400" b="0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 the project PNRR "PRP@CERIC" IR0000028 and «NFFA-DI" IR0000015 - Missione 4, “Istruzione e Ricerca” – Componente 2, “Dalla ricerca all'impresa” – Linea di investimento 3.1, “Fondo per la realizzazione di un sistema integrato di infrastrutture di ricerca e innovazione” – Azione 3.1.1, “Creazione di nuove IR o potenziamento di quelle esistenti che concorrono agli obiettivi di Eccellenza Scientifica di Horizon Europe </a:t>
            </a:r>
            <a:br>
              <a:rPr lang="it-IT" sz="1400" b="0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</a:br>
            <a:r>
              <a:rPr lang="it-IT" sz="1400" b="0">
                <a:effectLst/>
                <a:latin typeface="Aptos" panose="020B0004020202020204" pitchFamily="34" charset="0"/>
                <a:ea typeface="Calibri" panose="020F0502020204030204" pitchFamily="34" charset="0"/>
                <a:cs typeface="Aptos" panose="020B0004020202020204" pitchFamily="34" charset="0"/>
              </a:rPr>
              <a:t>e costituzione di reti”.</a:t>
            </a:r>
            <a:endParaRPr lang="en-US"/>
          </a:p>
          <a:p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21221D9-3715-31BF-3C7B-540C2EDE3CF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7996810" y="2055186"/>
            <a:ext cx="439900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185502-A8D8-15D2-E75C-E993549BAD5B}"/>
              </a:ext>
            </a:extLst>
          </p:cNvPr>
          <p:cNvSpPr txBox="1"/>
          <p:nvPr/>
        </p:nvSpPr>
        <p:spPr>
          <a:xfrm>
            <a:off x="7996810" y="2263845"/>
            <a:ext cx="36806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800" err="1"/>
              <a:t>Pathogen</a:t>
            </a:r>
            <a:r>
              <a:rPr lang="it-IT" sz="1800"/>
              <a:t> Readiness Platform </a:t>
            </a:r>
            <a:br>
              <a:rPr lang="it-IT" sz="1800"/>
            </a:br>
            <a:r>
              <a:rPr lang="it-IT" sz="1800"/>
              <a:t>for CERIC-ERIC Upgrade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67A12D8-70EB-38D7-D86B-65495226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384" y="1662718"/>
            <a:ext cx="1709915" cy="59685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CEFDD453-E92D-FC37-3007-7BC689ADF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1058" y="1712804"/>
            <a:ext cx="2353802" cy="4966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137C1EB-FF32-A6C6-40FF-E164842BD4ED}"/>
              </a:ext>
            </a:extLst>
          </p:cNvPr>
          <p:cNvSpPr txBox="1"/>
          <p:nvPr/>
        </p:nvSpPr>
        <p:spPr>
          <a:xfrm>
            <a:off x="951232" y="2263845"/>
            <a:ext cx="39382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800"/>
              <a:t>Nano </a:t>
            </a:r>
            <a:r>
              <a:rPr lang="it-IT" sz="1800" err="1"/>
              <a:t>Foundries</a:t>
            </a:r>
            <a:r>
              <a:rPr lang="it-IT" sz="1800"/>
              <a:t> Fine Analysis </a:t>
            </a:r>
            <a:br>
              <a:rPr lang="it-IT" sz="1800"/>
            </a:br>
            <a:r>
              <a:rPr lang="it-IT" sz="1800"/>
              <a:t>Digital </a:t>
            </a:r>
            <a:r>
              <a:rPr lang="it-IT" sz="1800" err="1"/>
              <a:t>Infrastructure</a:t>
            </a:r>
            <a:endParaRPr lang="it-IT" sz="1800"/>
          </a:p>
        </p:txBody>
      </p:sp>
    </p:spTree>
    <p:extLst>
      <p:ext uri="{BB962C8B-B14F-4D97-AF65-F5344CB8AC3E}">
        <p14:creationId xmlns:p14="http://schemas.microsoft.com/office/powerpoint/2010/main" val="270256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08896F3-86BB-BB94-F069-DCBE9A0FC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A9B8D2-9BBC-BF5C-7E39-AD4C3050EC22}"/>
              </a:ext>
            </a:extLst>
          </p:cNvPr>
          <p:cNvSpPr txBox="1"/>
          <p:nvPr/>
        </p:nvSpPr>
        <p:spPr>
          <a:xfrm>
            <a:off x="357188" y="385762"/>
            <a:ext cx="2271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Outline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3AF4F4-9F90-3C20-A4DF-1F02D5103847}"/>
              </a:ext>
            </a:extLst>
          </p:cNvPr>
          <p:cNvSpPr txBox="1"/>
          <p:nvPr/>
        </p:nvSpPr>
        <p:spPr>
          <a:xfrm>
            <a:off x="571499" y="1414463"/>
            <a:ext cx="60293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 dirty="0"/>
              <a:t>Why a data analysis course at MDMC?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 dirty="0"/>
              <a:t>Objectives of the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 dirty="0"/>
              <a:t>Topics of the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 dirty="0"/>
              <a:t>Your data</a:t>
            </a:r>
          </a:p>
        </p:txBody>
      </p:sp>
    </p:spTree>
    <p:extLst>
      <p:ext uri="{BB962C8B-B14F-4D97-AF65-F5344CB8AC3E}">
        <p14:creationId xmlns:p14="http://schemas.microsoft.com/office/powerpoint/2010/main" val="3617088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37241-A3E8-8D81-D48D-868EF443F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C219384-7A95-12B6-D5F7-89D174C2D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4BA604-229D-E4A5-282C-8A4A06C763AC}"/>
              </a:ext>
            </a:extLst>
          </p:cNvPr>
          <p:cNvSpPr txBox="1"/>
          <p:nvPr/>
        </p:nvSpPr>
        <p:spPr>
          <a:xfrm>
            <a:off x="2974182" y="313661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Why data analysis at MDMC?</a:t>
            </a:r>
          </a:p>
        </p:txBody>
      </p:sp>
    </p:spTree>
    <p:extLst>
      <p:ext uri="{BB962C8B-B14F-4D97-AF65-F5344CB8AC3E}">
        <p14:creationId xmlns:p14="http://schemas.microsoft.com/office/powerpoint/2010/main" val="2008930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/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pic>
        <p:nvPicPr>
          <p:cNvPr id="256" name="unknown.jpeg"/>
          <p:cNvPicPr>
            <a:picLocks noChangeAspect="1"/>
          </p:cNvPicPr>
          <p:nvPr/>
        </p:nvPicPr>
        <p:blipFill>
          <a:blip r:embed="rId3"/>
          <a:srcRect t="11871" b="11871"/>
          <a:stretch/>
        </p:blipFill>
        <p:spPr>
          <a:xfrm>
            <a:off x="5225495" y="5193486"/>
            <a:ext cx="1741020" cy="1327670"/>
          </a:xfrm>
          <a:prstGeom prst="rect">
            <a:avLst/>
          </a:prstGeom>
          <a:ln w="38100">
            <a:solidFill>
              <a:srgbClr val="0DB2AF"/>
            </a:solidFill>
            <a:miter lim="400000"/>
          </a:ln>
        </p:spPr>
      </p:pic>
      <p:sp>
        <p:nvSpPr>
          <p:cNvPr id="266" name="Line"/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/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/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70" name="Research Lab"/>
          <p:cNvSpPr txBox="1"/>
          <p:nvPr/>
        </p:nvSpPr>
        <p:spPr>
          <a:xfrm>
            <a:off x="5137559" y="4710395"/>
            <a:ext cx="1863443" cy="4234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2600"/>
            </a:lvl1pPr>
          </a:lstStyle>
          <a:p>
            <a:r>
              <a:rPr sz="2400" dirty="0"/>
              <a:t>Research Lab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1A5006-F321-7369-AAF8-890B0F80B8B5}"/>
              </a:ext>
            </a:extLst>
          </p:cNvPr>
          <p:cNvSpPr txBox="1"/>
          <p:nvPr/>
        </p:nvSpPr>
        <p:spPr>
          <a:xfrm>
            <a:off x="357188" y="38576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Why data analysis at MDMC?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598911-D90D-4D5C-253D-61EE925FB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B2F936-9F5A-4F42-74D2-FE07A8D24DE7}"/>
              </a:ext>
            </a:extLst>
          </p:cNvPr>
          <p:cNvSpPr txBox="1"/>
          <p:nvPr/>
        </p:nvSpPr>
        <p:spPr>
          <a:xfrm>
            <a:off x="5313177" y="6581001"/>
            <a:ext cx="2139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G</a:t>
            </a:r>
            <a:r>
              <a:rPr lang="en-IT" sz="1200" dirty="0"/>
              <a:t>enerated with AI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F9C69-1B31-0743-5B93-081508323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>
            <a:extLst>
              <a:ext uri="{FF2B5EF4-FFF2-40B4-BE49-F238E27FC236}">
                <a16:creationId xmlns:a16="http://schemas.microsoft.com/office/drawing/2014/main" id="{DD767F5D-9D49-D1A5-537E-493164098AE2}"/>
              </a:ext>
            </a:extLst>
          </p:cNvPr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sp>
        <p:nvSpPr>
          <p:cNvPr id="258" name="FAIRification: data and metadata acquisition procedure compliant with FAIR principles">
            <a:extLst>
              <a:ext uri="{FF2B5EF4-FFF2-40B4-BE49-F238E27FC236}">
                <a16:creationId xmlns:a16="http://schemas.microsoft.com/office/drawing/2014/main" id="{7B0FC1D3-AD1E-88DB-6743-EFECD0111C21}"/>
              </a:ext>
            </a:extLst>
          </p:cNvPr>
          <p:cNvSpPr txBox="1"/>
          <p:nvPr/>
        </p:nvSpPr>
        <p:spPr>
          <a:xfrm>
            <a:off x="900113" y="5426292"/>
            <a:ext cx="2730841" cy="10863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229" tIns="50229" rIns="50229" bIns="50229" anchor="ctr">
            <a:spAutoFit/>
          </a:bodyPr>
          <a:lstStyle/>
          <a:p>
            <a:pPr defTabSz="577618">
              <a:defRPr sz="1800"/>
            </a:pPr>
            <a:r>
              <a:rPr sz="1600" b="1" dirty="0" err="1">
                <a:ea typeface="Fira Sans Medium"/>
                <a:cs typeface="Fira Sans Medium"/>
                <a:sym typeface="Fira Sans Medium"/>
              </a:rPr>
              <a:t>FAIRification</a:t>
            </a:r>
            <a:r>
              <a:rPr sz="1600" dirty="0"/>
              <a:t>: data and metadata acquisition procedure compliant with FAIR principles</a:t>
            </a:r>
          </a:p>
        </p:txBody>
      </p:sp>
      <p:sp>
        <p:nvSpPr>
          <p:cNvPr id="259" name="Line">
            <a:extLst>
              <a:ext uri="{FF2B5EF4-FFF2-40B4-BE49-F238E27FC236}">
                <a16:creationId xmlns:a16="http://schemas.microsoft.com/office/drawing/2014/main" id="{75005D8E-A85A-C9D7-30CD-BDA4E414A2F3}"/>
              </a:ext>
            </a:extLst>
          </p:cNvPr>
          <p:cNvSpPr/>
          <p:nvPr/>
        </p:nvSpPr>
        <p:spPr>
          <a:xfrm>
            <a:off x="3107341" y="4922112"/>
            <a:ext cx="2030218" cy="1026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953" extrusionOk="0">
                <a:moveTo>
                  <a:pt x="21600" y="20797"/>
                </a:moveTo>
                <a:cubicBezTo>
                  <a:pt x="16273" y="21600"/>
                  <a:pt x="10946" y="19277"/>
                  <a:pt x="6739" y="14316"/>
                </a:cubicBezTo>
                <a:cubicBezTo>
                  <a:pt x="3611" y="10628"/>
                  <a:pt x="1269" y="565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6" name="Line">
            <a:extLst>
              <a:ext uri="{FF2B5EF4-FFF2-40B4-BE49-F238E27FC236}">
                <a16:creationId xmlns:a16="http://schemas.microsoft.com/office/drawing/2014/main" id="{39FA1674-EFA7-DAAD-0527-B9B580A0A578}"/>
              </a:ext>
            </a:extLst>
          </p:cNvPr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>
            <a:extLst>
              <a:ext uri="{FF2B5EF4-FFF2-40B4-BE49-F238E27FC236}">
                <a16:creationId xmlns:a16="http://schemas.microsoft.com/office/drawing/2014/main" id="{E8D385CA-6489-4007-A29E-D568CE00F519}"/>
              </a:ext>
            </a:extLst>
          </p:cNvPr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>
            <a:extLst>
              <a:ext uri="{FF2B5EF4-FFF2-40B4-BE49-F238E27FC236}">
                <a16:creationId xmlns:a16="http://schemas.microsoft.com/office/drawing/2014/main" id="{96F31581-3627-F364-95ED-70C71FE45163}"/>
              </a:ext>
            </a:extLst>
          </p:cNvPr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70" name="Research Lab">
            <a:extLst>
              <a:ext uri="{FF2B5EF4-FFF2-40B4-BE49-F238E27FC236}">
                <a16:creationId xmlns:a16="http://schemas.microsoft.com/office/drawing/2014/main" id="{71F79AFD-D712-AB52-A121-200E6E5C034E}"/>
              </a:ext>
            </a:extLst>
          </p:cNvPr>
          <p:cNvSpPr txBox="1"/>
          <p:nvPr/>
        </p:nvSpPr>
        <p:spPr>
          <a:xfrm>
            <a:off x="5137559" y="4710395"/>
            <a:ext cx="1863443" cy="4234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2600"/>
            </a:lvl1pPr>
          </a:lstStyle>
          <a:p>
            <a:r>
              <a:rPr sz="2400" dirty="0"/>
              <a:t>Research Lab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AB52B-53EF-5BAD-8B27-396953886141}"/>
              </a:ext>
            </a:extLst>
          </p:cNvPr>
          <p:cNvSpPr txBox="1"/>
          <p:nvPr/>
        </p:nvSpPr>
        <p:spPr>
          <a:xfrm>
            <a:off x="357188" y="38576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Why data analysis at MDMC?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171F9-AA98-C329-C91F-CD38D0DD1E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pic>
        <p:nvPicPr>
          <p:cNvPr id="4" name="unknown.jpeg" descr="unknown.jpeg">
            <a:extLst>
              <a:ext uri="{FF2B5EF4-FFF2-40B4-BE49-F238E27FC236}">
                <a16:creationId xmlns:a16="http://schemas.microsoft.com/office/drawing/2014/main" id="{229E1D31-6EEA-DEC0-E659-375F8BA74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079" y="3467942"/>
            <a:ext cx="1835888" cy="1375504"/>
          </a:xfrm>
          <a:prstGeom prst="rect">
            <a:avLst/>
          </a:prstGeom>
          <a:solidFill>
            <a:srgbClr val="A1C65D"/>
          </a:solidFill>
          <a:ln w="38100">
            <a:solidFill>
              <a:srgbClr val="A1C65D"/>
            </a:solidFill>
            <a:miter lim="400000"/>
          </a:ln>
        </p:spPr>
      </p:pic>
      <p:pic>
        <p:nvPicPr>
          <p:cNvPr id="5" name="unknown.jpeg">
            <a:extLst>
              <a:ext uri="{FF2B5EF4-FFF2-40B4-BE49-F238E27FC236}">
                <a16:creationId xmlns:a16="http://schemas.microsoft.com/office/drawing/2014/main" id="{2A1E0ADE-422A-2561-C15E-924A39ADFE1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1871" b="11871"/>
          <a:stretch/>
        </p:blipFill>
        <p:spPr>
          <a:xfrm>
            <a:off x="5225495" y="5193486"/>
            <a:ext cx="1741020" cy="1327670"/>
          </a:xfrm>
          <a:prstGeom prst="rect">
            <a:avLst/>
          </a:prstGeom>
          <a:ln w="38100">
            <a:solidFill>
              <a:srgbClr val="0DB2AF"/>
            </a:solidFill>
            <a:miter lim="400000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AF8617-659D-F372-668C-0F105BE3A2C2}"/>
              </a:ext>
            </a:extLst>
          </p:cNvPr>
          <p:cNvSpPr txBox="1"/>
          <p:nvPr/>
        </p:nvSpPr>
        <p:spPr>
          <a:xfrm>
            <a:off x="5313177" y="6581001"/>
            <a:ext cx="2139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G</a:t>
            </a:r>
            <a:r>
              <a:rPr lang="en-IT" sz="1200" dirty="0"/>
              <a:t>enerated with AI</a:t>
            </a:r>
          </a:p>
        </p:txBody>
      </p:sp>
    </p:spTree>
    <p:extLst>
      <p:ext uri="{BB962C8B-B14F-4D97-AF65-F5344CB8AC3E}">
        <p14:creationId xmlns:p14="http://schemas.microsoft.com/office/powerpoint/2010/main" val="3618797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666FB-259E-2355-4201-7035AA76D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>
            <a:extLst>
              <a:ext uri="{FF2B5EF4-FFF2-40B4-BE49-F238E27FC236}">
                <a16:creationId xmlns:a16="http://schemas.microsoft.com/office/drawing/2014/main" id="{9E3B7B6D-87BC-7478-322A-50B325D7E364}"/>
              </a:ext>
            </a:extLst>
          </p:cNvPr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pic>
        <p:nvPicPr>
          <p:cNvPr id="257" name="unknown.jpeg" descr="unknown.jpeg">
            <a:extLst>
              <a:ext uri="{FF2B5EF4-FFF2-40B4-BE49-F238E27FC236}">
                <a16:creationId xmlns:a16="http://schemas.microsoft.com/office/drawing/2014/main" id="{D7EA8BB6-DBC5-5F2A-2B1C-D20B5E34E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079" y="3467942"/>
            <a:ext cx="1835888" cy="1375504"/>
          </a:xfrm>
          <a:prstGeom prst="rect">
            <a:avLst/>
          </a:prstGeom>
          <a:solidFill>
            <a:srgbClr val="A1C65D"/>
          </a:solidFill>
          <a:ln w="38100">
            <a:solidFill>
              <a:srgbClr val="A1C65D"/>
            </a:solidFill>
            <a:miter lim="400000"/>
          </a:ln>
        </p:spPr>
      </p:pic>
      <p:sp>
        <p:nvSpPr>
          <p:cNvPr id="258" name="FAIRification: data and metadata acquisition procedure compliant with FAIR principles">
            <a:extLst>
              <a:ext uri="{FF2B5EF4-FFF2-40B4-BE49-F238E27FC236}">
                <a16:creationId xmlns:a16="http://schemas.microsoft.com/office/drawing/2014/main" id="{00C7F951-2A60-5CBD-2FEE-9B3F49B79B0C}"/>
              </a:ext>
            </a:extLst>
          </p:cNvPr>
          <p:cNvSpPr txBox="1"/>
          <p:nvPr/>
        </p:nvSpPr>
        <p:spPr>
          <a:xfrm>
            <a:off x="900113" y="5426292"/>
            <a:ext cx="2730841" cy="10863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229" tIns="50229" rIns="50229" bIns="50229" anchor="ctr">
            <a:spAutoFit/>
          </a:bodyPr>
          <a:lstStyle/>
          <a:p>
            <a:pPr defTabSz="577618">
              <a:defRPr sz="1800"/>
            </a:pPr>
            <a:r>
              <a:rPr sz="1600" b="1" dirty="0" err="1">
                <a:ea typeface="Fira Sans Medium"/>
                <a:cs typeface="Fira Sans Medium"/>
                <a:sym typeface="Fira Sans Medium"/>
              </a:rPr>
              <a:t>FAIRification</a:t>
            </a:r>
            <a:r>
              <a:rPr sz="1600" dirty="0"/>
              <a:t>: data and metadata acquisition procedure compliant with FAIR principles</a:t>
            </a:r>
          </a:p>
        </p:txBody>
      </p:sp>
      <p:sp>
        <p:nvSpPr>
          <p:cNvPr id="259" name="Line">
            <a:extLst>
              <a:ext uri="{FF2B5EF4-FFF2-40B4-BE49-F238E27FC236}">
                <a16:creationId xmlns:a16="http://schemas.microsoft.com/office/drawing/2014/main" id="{D95D198F-325B-D727-FEA6-79656106DD54}"/>
              </a:ext>
            </a:extLst>
          </p:cNvPr>
          <p:cNvSpPr/>
          <p:nvPr/>
        </p:nvSpPr>
        <p:spPr>
          <a:xfrm>
            <a:off x="3107341" y="4922112"/>
            <a:ext cx="2030218" cy="1026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953" extrusionOk="0">
                <a:moveTo>
                  <a:pt x="21600" y="20797"/>
                </a:moveTo>
                <a:cubicBezTo>
                  <a:pt x="16273" y="21600"/>
                  <a:pt x="10946" y="19277"/>
                  <a:pt x="6739" y="14316"/>
                </a:cubicBezTo>
                <a:cubicBezTo>
                  <a:pt x="3611" y="10628"/>
                  <a:pt x="1269" y="565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0" name="Automatisation: Unsupervised data and metadata handling and pre-analysis">
            <a:extLst>
              <a:ext uri="{FF2B5EF4-FFF2-40B4-BE49-F238E27FC236}">
                <a16:creationId xmlns:a16="http://schemas.microsoft.com/office/drawing/2014/main" id="{CD898683-9292-D0E6-07A7-BD8369C5833F}"/>
              </a:ext>
            </a:extLst>
          </p:cNvPr>
          <p:cNvSpPr txBox="1"/>
          <p:nvPr/>
        </p:nvSpPr>
        <p:spPr>
          <a:xfrm>
            <a:off x="728663" y="1971116"/>
            <a:ext cx="2902291" cy="84010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229" tIns="50229" rIns="50229" bIns="50229" anchor="ctr">
            <a:spAutoFit/>
          </a:bodyPr>
          <a:lstStyle/>
          <a:p>
            <a:pPr defTabSz="577618">
              <a:defRPr sz="1800"/>
            </a:pPr>
            <a:r>
              <a:rPr sz="1600" b="1" dirty="0" err="1">
                <a:ea typeface="Fira Sans Medium"/>
                <a:cs typeface="Fira Sans Medium"/>
                <a:sym typeface="Fira Sans Medium"/>
              </a:rPr>
              <a:t>Automatisation</a:t>
            </a:r>
            <a:r>
              <a:rPr sz="1600" dirty="0"/>
              <a:t>: Unsupervised data and metadata handling and pre-</a:t>
            </a:r>
            <a:r>
              <a:rPr lang="en-US" sz="1600" dirty="0"/>
              <a:t>proces</a:t>
            </a:r>
            <a:r>
              <a:rPr sz="1600" dirty="0"/>
              <a:t>s</a:t>
            </a:r>
            <a:r>
              <a:rPr lang="en-US" sz="1600" dirty="0"/>
              <a:t>ing</a:t>
            </a:r>
            <a:endParaRPr sz="1600" dirty="0"/>
          </a:p>
        </p:txBody>
      </p:sp>
      <p:pic>
        <p:nvPicPr>
          <p:cNvPr id="261" name="is-820219790-640x360_tcm56-49149.jpg" descr="is-820219790-640x360_tcm56-49149.jpg">
            <a:extLst>
              <a:ext uri="{FF2B5EF4-FFF2-40B4-BE49-F238E27FC236}">
                <a16:creationId xmlns:a16="http://schemas.microsoft.com/office/drawing/2014/main" id="{E4CF5C90-10A7-1633-E5FA-D0D7CE45C6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2221"/>
          <a:stretch>
            <a:fillRect/>
          </a:stretch>
        </p:blipFill>
        <p:spPr>
          <a:xfrm>
            <a:off x="5178055" y="1956961"/>
            <a:ext cx="1835944" cy="1327775"/>
          </a:xfrm>
          <a:prstGeom prst="rect">
            <a:avLst/>
          </a:prstGeom>
          <a:ln w="38100">
            <a:solidFill>
              <a:srgbClr val="FBC722"/>
            </a:solidFill>
            <a:miter lim="400000"/>
          </a:ln>
        </p:spPr>
      </p:pic>
      <p:sp>
        <p:nvSpPr>
          <p:cNvPr id="262" name="Line">
            <a:extLst>
              <a:ext uri="{FF2B5EF4-FFF2-40B4-BE49-F238E27FC236}">
                <a16:creationId xmlns:a16="http://schemas.microsoft.com/office/drawing/2014/main" id="{2359E699-1116-30F7-6056-CAF29E9FE1D6}"/>
              </a:ext>
            </a:extLst>
          </p:cNvPr>
          <p:cNvSpPr/>
          <p:nvPr/>
        </p:nvSpPr>
        <p:spPr>
          <a:xfrm>
            <a:off x="3044412" y="2421953"/>
            <a:ext cx="2025885" cy="9886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201" extrusionOk="0">
                <a:moveTo>
                  <a:pt x="0" y="21201"/>
                </a:moveTo>
                <a:cubicBezTo>
                  <a:pt x="2797" y="13074"/>
                  <a:pt x="6695" y="6842"/>
                  <a:pt x="11202" y="3290"/>
                </a:cubicBezTo>
                <a:cubicBezTo>
                  <a:pt x="14515" y="679"/>
                  <a:pt x="18064" y="-399"/>
                  <a:pt x="21600" y="131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6" name="Line">
            <a:extLst>
              <a:ext uri="{FF2B5EF4-FFF2-40B4-BE49-F238E27FC236}">
                <a16:creationId xmlns:a16="http://schemas.microsoft.com/office/drawing/2014/main" id="{C9F603C8-6A10-62CD-F701-A4D82ABDEE41}"/>
              </a:ext>
            </a:extLst>
          </p:cNvPr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>
            <a:extLst>
              <a:ext uri="{FF2B5EF4-FFF2-40B4-BE49-F238E27FC236}">
                <a16:creationId xmlns:a16="http://schemas.microsoft.com/office/drawing/2014/main" id="{66AF8735-ADC5-50EC-D4E5-62FDFE292743}"/>
              </a:ext>
            </a:extLst>
          </p:cNvPr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>
            <a:extLst>
              <a:ext uri="{FF2B5EF4-FFF2-40B4-BE49-F238E27FC236}">
                <a16:creationId xmlns:a16="http://schemas.microsoft.com/office/drawing/2014/main" id="{FBFB2DE9-6A21-0EC5-0F86-019B73358143}"/>
              </a:ext>
            </a:extLst>
          </p:cNvPr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70" name="Research Lab">
            <a:extLst>
              <a:ext uri="{FF2B5EF4-FFF2-40B4-BE49-F238E27FC236}">
                <a16:creationId xmlns:a16="http://schemas.microsoft.com/office/drawing/2014/main" id="{8CB377A4-618C-F5EA-26CC-B436039BD2EB}"/>
              </a:ext>
            </a:extLst>
          </p:cNvPr>
          <p:cNvSpPr txBox="1"/>
          <p:nvPr/>
        </p:nvSpPr>
        <p:spPr>
          <a:xfrm>
            <a:off x="5137559" y="4710395"/>
            <a:ext cx="1863443" cy="4234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2600"/>
            </a:lvl1pPr>
          </a:lstStyle>
          <a:p>
            <a:r>
              <a:rPr sz="2400" dirty="0"/>
              <a:t>Research Lab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B28E5C-5DEE-3E4E-2CBC-149E2B5226E3}"/>
              </a:ext>
            </a:extLst>
          </p:cNvPr>
          <p:cNvSpPr txBox="1"/>
          <p:nvPr/>
        </p:nvSpPr>
        <p:spPr>
          <a:xfrm>
            <a:off x="357188" y="38576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Why data analysis at MDMC?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AE0261-B753-94C4-1FB0-0C1D6BC52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pic>
        <p:nvPicPr>
          <p:cNvPr id="4" name="unknown.jpeg">
            <a:extLst>
              <a:ext uri="{FF2B5EF4-FFF2-40B4-BE49-F238E27FC236}">
                <a16:creationId xmlns:a16="http://schemas.microsoft.com/office/drawing/2014/main" id="{D086AF49-7CE2-0AA6-F4CB-E4635A366B7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1871" b="11871"/>
          <a:stretch/>
        </p:blipFill>
        <p:spPr>
          <a:xfrm>
            <a:off x="5225495" y="5193486"/>
            <a:ext cx="1741020" cy="1327670"/>
          </a:xfrm>
          <a:prstGeom prst="rect">
            <a:avLst/>
          </a:prstGeom>
          <a:ln w="38100">
            <a:solidFill>
              <a:srgbClr val="0DB2AF"/>
            </a:solidFill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02AE07-3BC3-5542-88F7-8A19E03548B6}"/>
              </a:ext>
            </a:extLst>
          </p:cNvPr>
          <p:cNvSpPr txBox="1"/>
          <p:nvPr/>
        </p:nvSpPr>
        <p:spPr>
          <a:xfrm>
            <a:off x="5313177" y="6581001"/>
            <a:ext cx="2139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G</a:t>
            </a:r>
            <a:r>
              <a:rPr lang="en-IT" sz="1200" dirty="0"/>
              <a:t>enerated with AI</a:t>
            </a:r>
          </a:p>
        </p:txBody>
      </p:sp>
    </p:spTree>
    <p:extLst>
      <p:ext uri="{BB962C8B-B14F-4D97-AF65-F5344CB8AC3E}">
        <p14:creationId xmlns:p14="http://schemas.microsoft.com/office/powerpoint/2010/main" val="1242464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E33964-C653-11F7-E30D-966298CB4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>
            <a:extLst>
              <a:ext uri="{FF2B5EF4-FFF2-40B4-BE49-F238E27FC236}">
                <a16:creationId xmlns:a16="http://schemas.microsoft.com/office/drawing/2014/main" id="{5CB24EAE-CD32-17AC-61EF-AE1B85CD14FE}"/>
              </a:ext>
            </a:extLst>
          </p:cNvPr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pic>
        <p:nvPicPr>
          <p:cNvPr id="257" name="unknown.jpeg" descr="unknown.jpeg">
            <a:extLst>
              <a:ext uri="{FF2B5EF4-FFF2-40B4-BE49-F238E27FC236}">
                <a16:creationId xmlns:a16="http://schemas.microsoft.com/office/drawing/2014/main" id="{1FF90914-B555-4F7B-C88F-2A04B9792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079" y="3467942"/>
            <a:ext cx="1835888" cy="1375504"/>
          </a:xfrm>
          <a:prstGeom prst="rect">
            <a:avLst/>
          </a:prstGeom>
          <a:solidFill>
            <a:srgbClr val="A1C65D"/>
          </a:solidFill>
          <a:ln w="38100">
            <a:solidFill>
              <a:srgbClr val="A1C65D"/>
            </a:solidFill>
            <a:miter lim="400000"/>
          </a:ln>
        </p:spPr>
      </p:pic>
      <p:sp>
        <p:nvSpPr>
          <p:cNvPr id="258" name="FAIRification: data and metadata acquisition procedure compliant with FAIR principles">
            <a:extLst>
              <a:ext uri="{FF2B5EF4-FFF2-40B4-BE49-F238E27FC236}">
                <a16:creationId xmlns:a16="http://schemas.microsoft.com/office/drawing/2014/main" id="{42803235-3A27-C648-77E2-E0F815025799}"/>
              </a:ext>
            </a:extLst>
          </p:cNvPr>
          <p:cNvSpPr txBox="1"/>
          <p:nvPr/>
        </p:nvSpPr>
        <p:spPr>
          <a:xfrm>
            <a:off x="900113" y="5426292"/>
            <a:ext cx="2730841" cy="10863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229" tIns="50229" rIns="50229" bIns="50229" anchor="ctr">
            <a:spAutoFit/>
          </a:bodyPr>
          <a:lstStyle/>
          <a:p>
            <a:pPr defTabSz="577618">
              <a:defRPr sz="1800"/>
            </a:pPr>
            <a:r>
              <a:rPr sz="1600" b="1" dirty="0" err="1">
                <a:ea typeface="Fira Sans Medium"/>
                <a:cs typeface="Fira Sans Medium"/>
                <a:sym typeface="Fira Sans Medium"/>
              </a:rPr>
              <a:t>FAIRification</a:t>
            </a:r>
            <a:r>
              <a:rPr sz="1600" dirty="0"/>
              <a:t>: data and metadata acquisition procedure compliant with FAIR principles</a:t>
            </a:r>
          </a:p>
        </p:txBody>
      </p:sp>
      <p:sp>
        <p:nvSpPr>
          <p:cNvPr id="259" name="Line">
            <a:extLst>
              <a:ext uri="{FF2B5EF4-FFF2-40B4-BE49-F238E27FC236}">
                <a16:creationId xmlns:a16="http://schemas.microsoft.com/office/drawing/2014/main" id="{F4618B03-1063-E6B6-7536-C7A05FA19864}"/>
              </a:ext>
            </a:extLst>
          </p:cNvPr>
          <p:cNvSpPr/>
          <p:nvPr/>
        </p:nvSpPr>
        <p:spPr>
          <a:xfrm>
            <a:off x="3107341" y="4922112"/>
            <a:ext cx="2030218" cy="1026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953" extrusionOk="0">
                <a:moveTo>
                  <a:pt x="21600" y="20797"/>
                </a:moveTo>
                <a:cubicBezTo>
                  <a:pt x="16273" y="21600"/>
                  <a:pt x="10946" y="19277"/>
                  <a:pt x="6739" y="14316"/>
                </a:cubicBezTo>
                <a:cubicBezTo>
                  <a:pt x="3611" y="10628"/>
                  <a:pt x="1269" y="565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pic>
        <p:nvPicPr>
          <p:cNvPr id="261" name="is-820219790-640x360_tcm56-49149.jpg" descr="is-820219790-640x360_tcm56-49149.jpg">
            <a:extLst>
              <a:ext uri="{FF2B5EF4-FFF2-40B4-BE49-F238E27FC236}">
                <a16:creationId xmlns:a16="http://schemas.microsoft.com/office/drawing/2014/main" id="{3EEA3B7C-1DF1-0434-FFA9-05C63ECF6E8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2221"/>
          <a:stretch>
            <a:fillRect/>
          </a:stretch>
        </p:blipFill>
        <p:spPr>
          <a:xfrm>
            <a:off x="5178055" y="1956961"/>
            <a:ext cx="1835944" cy="1327775"/>
          </a:xfrm>
          <a:prstGeom prst="rect">
            <a:avLst/>
          </a:prstGeom>
          <a:ln w="38100">
            <a:solidFill>
              <a:srgbClr val="FBC722"/>
            </a:solidFill>
            <a:miter lim="400000"/>
          </a:ln>
        </p:spPr>
      </p:pic>
      <p:sp>
        <p:nvSpPr>
          <p:cNvPr id="262" name="Line">
            <a:extLst>
              <a:ext uri="{FF2B5EF4-FFF2-40B4-BE49-F238E27FC236}">
                <a16:creationId xmlns:a16="http://schemas.microsoft.com/office/drawing/2014/main" id="{25C9A3C6-6A40-890A-4CAC-5B8345ACCCE6}"/>
              </a:ext>
            </a:extLst>
          </p:cNvPr>
          <p:cNvSpPr/>
          <p:nvPr/>
        </p:nvSpPr>
        <p:spPr>
          <a:xfrm>
            <a:off x="3044412" y="2421953"/>
            <a:ext cx="2025885" cy="9886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201" extrusionOk="0">
                <a:moveTo>
                  <a:pt x="0" y="21201"/>
                </a:moveTo>
                <a:cubicBezTo>
                  <a:pt x="2797" y="13074"/>
                  <a:pt x="6695" y="6842"/>
                  <a:pt x="11202" y="3290"/>
                </a:cubicBezTo>
                <a:cubicBezTo>
                  <a:pt x="14515" y="679"/>
                  <a:pt x="18064" y="-399"/>
                  <a:pt x="21600" y="131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3" name="Data-driven approach:…">
            <a:extLst>
              <a:ext uri="{FF2B5EF4-FFF2-40B4-BE49-F238E27FC236}">
                <a16:creationId xmlns:a16="http://schemas.microsoft.com/office/drawing/2014/main" id="{9B676F61-2A20-0641-D020-F4F371B91AE8}"/>
              </a:ext>
            </a:extLst>
          </p:cNvPr>
          <p:cNvSpPr txBox="1"/>
          <p:nvPr/>
        </p:nvSpPr>
        <p:spPr>
          <a:xfrm>
            <a:off x="8403711" y="1872889"/>
            <a:ext cx="3059626" cy="84010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229" tIns="50229" rIns="50229" bIns="50229" anchor="ctr">
            <a:spAutoFit/>
          </a:bodyPr>
          <a:lstStyle/>
          <a:p>
            <a:pPr algn="r" defTabSz="577618">
              <a:defRPr sz="1800"/>
            </a:pPr>
            <a:r>
              <a:rPr sz="1600" b="1" dirty="0">
                <a:ea typeface="Fira Sans Medium"/>
                <a:cs typeface="Fira Sans Medium"/>
                <a:sym typeface="Fira Sans Medium"/>
              </a:rPr>
              <a:t>Data-driven approach</a:t>
            </a:r>
            <a:r>
              <a:rPr sz="1266" b="1" dirty="0">
                <a:latin typeface="Fira Sans Medium"/>
                <a:ea typeface="Fira Sans Medium"/>
                <a:cs typeface="Fira Sans Medium"/>
                <a:sym typeface="Fira Sans Medium"/>
              </a:rPr>
              <a:t>:</a:t>
            </a:r>
          </a:p>
          <a:p>
            <a:pPr algn="r" defTabSz="577618">
              <a:defRPr sz="1800"/>
            </a:pPr>
            <a:r>
              <a:rPr sz="1600" dirty="0"/>
              <a:t>Innovation through interdisciplinary research</a:t>
            </a:r>
          </a:p>
        </p:txBody>
      </p:sp>
      <p:sp>
        <p:nvSpPr>
          <p:cNvPr id="264" name="Line">
            <a:extLst>
              <a:ext uri="{FF2B5EF4-FFF2-40B4-BE49-F238E27FC236}">
                <a16:creationId xmlns:a16="http://schemas.microsoft.com/office/drawing/2014/main" id="{32E909AD-AC1B-C367-8F01-A3B4F7BEA768}"/>
              </a:ext>
            </a:extLst>
          </p:cNvPr>
          <p:cNvSpPr/>
          <p:nvPr/>
        </p:nvSpPr>
        <p:spPr>
          <a:xfrm>
            <a:off x="7122382" y="2396922"/>
            <a:ext cx="2101579" cy="10112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56" extrusionOk="0">
                <a:moveTo>
                  <a:pt x="0" y="106"/>
                </a:moveTo>
                <a:cubicBezTo>
                  <a:pt x="4145" y="-444"/>
                  <a:pt x="8291" y="1156"/>
                  <a:pt x="12041" y="4753"/>
                </a:cubicBezTo>
                <a:cubicBezTo>
                  <a:pt x="15886" y="8440"/>
                  <a:pt x="19182" y="14097"/>
                  <a:pt x="21600" y="2115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pic>
        <p:nvPicPr>
          <p:cNvPr id="265" name="unknown.jpeg">
            <a:extLst>
              <a:ext uri="{FF2B5EF4-FFF2-40B4-BE49-F238E27FC236}">
                <a16:creationId xmlns:a16="http://schemas.microsoft.com/office/drawing/2014/main" id="{CF9677E9-80E7-6EDA-6B1F-44CC0280C9B3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3718" y="3467942"/>
            <a:ext cx="2182617" cy="1375504"/>
          </a:xfrm>
          <a:prstGeom prst="rect">
            <a:avLst/>
          </a:prstGeom>
          <a:ln w="38100">
            <a:solidFill>
              <a:srgbClr val="F39322"/>
            </a:solidFill>
            <a:miter lim="400000"/>
          </a:ln>
        </p:spPr>
      </p:pic>
      <p:sp>
        <p:nvSpPr>
          <p:cNvPr id="266" name="Line">
            <a:extLst>
              <a:ext uri="{FF2B5EF4-FFF2-40B4-BE49-F238E27FC236}">
                <a16:creationId xmlns:a16="http://schemas.microsoft.com/office/drawing/2014/main" id="{6997E17B-84E2-B815-3243-9535CDF396EA}"/>
              </a:ext>
            </a:extLst>
          </p:cNvPr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>
            <a:extLst>
              <a:ext uri="{FF2B5EF4-FFF2-40B4-BE49-F238E27FC236}">
                <a16:creationId xmlns:a16="http://schemas.microsoft.com/office/drawing/2014/main" id="{195A0765-C8E4-B52B-0FDA-2B9725B4E0F9}"/>
              </a:ext>
            </a:extLst>
          </p:cNvPr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>
            <a:extLst>
              <a:ext uri="{FF2B5EF4-FFF2-40B4-BE49-F238E27FC236}">
                <a16:creationId xmlns:a16="http://schemas.microsoft.com/office/drawing/2014/main" id="{8A3A290B-DC2B-76F0-91F1-85D08579E23E}"/>
              </a:ext>
            </a:extLst>
          </p:cNvPr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70" name="Research Lab">
            <a:extLst>
              <a:ext uri="{FF2B5EF4-FFF2-40B4-BE49-F238E27FC236}">
                <a16:creationId xmlns:a16="http://schemas.microsoft.com/office/drawing/2014/main" id="{73AEBF1A-2A25-D73D-8C86-FBD4C8478543}"/>
              </a:ext>
            </a:extLst>
          </p:cNvPr>
          <p:cNvSpPr txBox="1"/>
          <p:nvPr/>
        </p:nvSpPr>
        <p:spPr>
          <a:xfrm>
            <a:off x="5137559" y="4710395"/>
            <a:ext cx="1863443" cy="4234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2600"/>
            </a:lvl1pPr>
          </a:lstStyle>
          <a:p>
            <a:r>
              <a:rPr sz="2400" dirty="0"/>
              <a:t>Research Lab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506167-1DA6-C071-77E0-94C513D00392}"/>
              </a:ext>
            </a:extLst>
          </p:cNvPr>
          <p:cNvSpPr txBox="1"/>
          <p:nvPr/>
        </p:nvSpPr>
        <p:spPr>
          <a:xfrm>
            <a:off x="357188" y="38576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Why data analysis at MDMC?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DFB374-320D-108D-C45F-1A27A96F0A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4" name="Automatisation: Unsupervised data and metadata handling and pre-analysis">
            <a:extLst>
              <a:ext uri="{FF2B5EF4-FFF2-40B4-BE49-F238E27FC236}">
                <a16:creationId xmlns:a16="http://schemas.microsoft.com/office/drawing/2014/main" id="{AA4390AB-2EAC-24B3-098B-95B22E4186A9}"/>
              </a:ext>
            </a:extLst>
          </p:cNvPr>
          <p:cNvSpPr txBox="1"/>
          <p:nvPr/>
        </p:nvSpPr>
        <p:spPr>
          <a:xfrm>
            <a:off x="728663" y="1971116"/>
            <a:ext cx="2902291" cy="84010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229" tIns="50229" rIns="50229" bIns="50229" anchor="ctr">
            <a:spAutoFit/>
          </a:bodyPr>
          <a:lstStyle/>
          <a:p>
            <a:pPr defTabSz="577618">
              <a:defRPr sz="1800"/>
            </a:pPr>
            <a:r>
              <a:rPr sz="1600" b="1" dirty="0" err="1">
                <a:ea typeface="Fira Sans Medium"/>
                <a:cs typeface="Fira Sans Medium"/>
                <a:sym typeface="Fira Sans Medium"/>
              </a:rPr>
              <a:t>Automatisation</a:t>
            </a:r>
            <a:r>
              <a:rPr sz="1600" dirty="0"/>
              <a:t>: Unsupervised data and metadata handling and pre-</a:t>
            </a:r>
            <a:r>
              <a:rPr lang="en-US" sz="1600" dirty="0"/>
              <a:t>proces</a:t>
            </a:r>
            <a:r>
              <a:rPr sz="1600" dirty="0"/>
              <a:t>s</a:t>
            </a:r>
            <a:r>
              <a:rPr lang="en-US" sz="1600" dirty="0"/>
              <a:t>ing</a:t>
            </a:r>
            <a:endParaRPr sz="1600" dirty="0"/>
          </a:p>
        </p:txBody>
      </p:sp>
      <p:pic>
        <p:nvPicPr>
          <p:cNvPr id="5" name="unknown.jpeg">
            <a:extLst>
              <a:ext uri="{FF2B5EF4-FFF2-40B4-BE49-F238E27FC236}">
                <a16:creationId xmlns:a16="http://schemas.microsoft.com/office/drawing/2014/main" id="{2241D054-4071-80E1-6115-2A473447725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1871" b="11871"/>
          <a:stretch/>
        </p:blipFill>
        <p:spPr>
          <a:xfrm>
            <a:off x="5225495" y="5193486"/>
            <a:ext cx="1741020" cy="1327670"/>
          </a:xfrm>
          <a:prstGeom prst="rect">
            <a:avLst/>
          </a:prstGeom>
          <a:ln w="38100">
            <a:solidFill>
              <a:srgbClr val="0DB2AF"/>
            </a:solidFill>
            <a:miter lim="400000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08E469-E509-36F6-CE35-E661B74E6567}"/>
              </a:ext>
            </a:extLst>
          </p:cNvPr>
          <p:cNvSpPr txBox="1"/>
          <p:nvPr/>
        </p:nvSpPr>
        <p:spPr>
          <a:xfrm>
            <a:off x="5313177" y="6581001"/>
            <a:ext cx="2139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G</a:t>
            </a:r>
            <a:r>
              <a:rPr lang="en-IT" sz="1200" dirty="0"/>
              <a:t>enerated with AI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32016E-A9AB-9B5D-3B8E-2A782AD22EC7}"/>
              </a:ext>
            </a:extLst>
          </p:cNvPr>
          <p:cNvSpPr txBox="1"/>
          <p:nvPr/>
        </p:nvSpPr>
        <p:spPr>
          <a:xfrm>
            <a:off x="8403710" y="4922112"/>
            <a:ext cx="17410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240889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E686D-3897-3F11-3832-56981EE4A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>
            <a:extLst>
              <a:ext uri="{FF2B5EF4-FFF2-40B4-BE49-F238E27FC236}">
                <a16:creationId xmlns:a16="http://schemas.microsoft.com/office/drawing/2014/main" id="{06D469A0-83D4-78B1-61E4-993F5D1F4092}"/>
              </a:ext>
            </a:extLst>
          </p:cNvPr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pic>
        <p:nvPicPr>
          <p:cNvPr id="257" name="unknown.jpeg" descr="unknown.jpeg">
            <a:extLst>
              <a:ext uri="{FF2B5EF4-FFF2-40B4-BE49-F238E27FC236}">
                <a16:creationId xmlns:a16="http://schemas.microsoft.com/office/drawing/2014/main" id="{57649761-818F-EDD3-DC22-2FC24D180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079" y="3467942"/>
            <a:ext cx="1835888" cy="1375504"/>
          </a:xfrm>
          <a:prstGeom prst="rect">
            <a:avLst/>
          </a:prstGeom>
          <a:solidFill>
            <a:srgbClr val="A1C65D"/>
          </a:solidFill>
          <a:ln w="38100">
            <a:solidFill>
              <a:srgbClr val="A1C65D"/>
            </a:solidFill>
            <a:miter lim="400000"/>
          </a:ln>
        </p:spPr>
      </p:pic>
      <p:sp>
        <p:nvSpPr>
          <p:cNvPr id="258" name="FAIRification: data and metadata acquisition procedure compliant with FAIR principles">
            <a:extLst>
              <a:ext uri="{FF2B5EF4-FFF2-40B4-BE49-F238E27FC236}">
                <a16:creationId xmlns:a16="http://schemas.microsoft.com/office/drawing/2014/main" id="{33CEC22C-C668-11A4-A55A-06505C255EBF}"/>
              </a:ext>
            </a:extLst>
          </p:cNvPr>
          <p:cNvSpPr txBox="1"/>
          <p:nvPr/>
        </p:nvSpPr>
        <p:spPr>
          <a:xfrm>
            <a:off x="900113" y="5426292"/>
            <a:ext cx="2730841" cy="10863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229" tIns="50229" rIns="50229" bIns="50229" anchor="ctr">
            <a:spAutoFit/>
          </a:bodyPr>
          <a:lstStyle/>
          <a:p>
            <a:pPr defTabSz="577618">
              <a:defRPr sz="1800"/>
            </a:pPr>
            <a:r>
              <a:rPr sz="1600" b="1" dirty="0" err="1">
                <a:ea typeface="Fira Sans Medium"/>
                <a:cs typeface="Fira Sans Medium"/>
                <a:sym typeface="Fira Sans Medium"/>
              </a:rPr>
              <a:t>FAIRification</a:t>
            </a:r>
            <a:r>
              <a:rPr sz="1600" dirty="0"/>
              <a:t>: data and metadata acquisition procedure compliant with FAIR principles</a:t>
            </a:r>
          </a:p>
        </p:txBody>
      </p:sp>
      <p:sp>
        <p:nvSpPr>
          <p:cNvPr id="259" name="Line">
            <a:extLst>
              <a:ext uri="{FF2B5EF4-FFF2-40B4-BE49-F238E27FC236}">
                <a16:creationId xmlns:a16="http://schemas.microsoft.com/office/drawing/2014/main" id="{F92EC8CB-E4D4-6B64-6A4F-4ED39F6D5101}"/>
              </a:ext>
            </a:extLst>
          </p:cNvPr>
          <p:cNvSpPr/>
          <p:nvPr/>
        </p:nvSpPr>
        <p:spPr>
          <a:xfrm>
            <a:off x="3107341" y="4922112"/>
            <a:ext cx="2030218" cy="1026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953" extrusionOk="0">
                <a:moveTo>
                  <a:pt x="21600" y="20797"/>
                </a:moveTo>
                <a:cubicBezTo>
                  <a:pt x="16273" y="21600"/>
                  <a:pt x="10946" y="19277"/>
                  <a:pt x="6739" y="14316"/>
                </a:cubicBezTo>
                <a:cubicBezTo>
                  <a:pt x="3611" y="10628"/>
                  <a:pt x="1269" y="565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pic>
        <p:nvPicPr>
          <p:cNvPr id="261" name="is-820219790-640x360_tcm56-49149.jpg" descr="is-820219790-640x360_tcm56-49149.jpg">
            <a:extLst>
              <a:ext uri="{FF2B5EF4-FFF2-40B4-BE49-F238E27FC236}">
                <a16:creationId xmlns:a16="http://schemas.microsoft.com/office/drawing/2014/main" id="{444ADAEE-444C-3706-DF43-14B4CF3BF22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2221"/>
          <a:stretch>
            <a:fillRect/>
          </a:stretch>
        </p:blipFill>
        <p:spPr>
          <a:xfrm>
            <a:off x="5178055" y="1956961"/>
            <a:ext cx="1835944" cy="1327775"/>
          </a:xfrm>
          <a:prstGeom prst="rect">
            <a:avLst/>
          </a:prstGeom>
          <a:ln w="38100">
            <a:solidFill>
              <a:srgbClr val="FBC722"/>
            </a:solidFill>
            <a:miter lim="400000"/>
          </a:ln>
        </p:spPr>
      </p:pic>
      <p:sp>
        <p:nvSpPr>
          <p:cNvPr id="262" name="Line">
            <a:extLst>
              <a:ext uri="{FF2B5EF4-FFF2-40B4-BE49-F238E27FC236}">
                <a16:creationId xmlns:a16="http://schemas.microsoft.com/office/drawing/2014/main" id="{CE624154-12DD-50C5-BBA8-1DBCB4F61709}"/>
              </a:ext>
            </a:extLst>
          </p:cNvPr>
          <p:cNvSpPr/>
          <p:nvPr/>
        </p:nvSpPr>
        <p:spPr>
          <a:xfrm>
            <a:off x="3044412" y="2421953"/>
            <a:ext cx="2025885" cy="9886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201" extrusionOk="0">
                <a:moveTo>
                  <a:pt x="0" y="21201"/>
                </a:moveTo>
                <a:cubicBezTo>
                  <a:pt x="2797" y="13074"/>
                  <a:pt x="6695" y="6842"/>
                  <a:pt x="11202" y="3290"/>
                </a:cubicBezTo>
                <a:cubicBezTo>
                  <a:pt x="14515" y="679"/>
                  <a:pt x="18064" y="-399"/>
                  <a:pt x="21600" y="131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3" name="Data-driven approach:…">
            <a:extLst>
              <a:ext uri="{FF2B5EF4-FFF2-40B4-BE49-F238E27FC236}">
                <a16:creationId xmlns:a16="http://schemas.microsoft.com/office/drawing/2014/main" id="{3936073F-23C8-5B4C-C335-59C46D13BDC4}"/>
              </a:ext>
            </a:extLst>
          </p:cNvPr>
          <p:cNvSpPr txBox="1"/>
          <p:nvPr/>
        </p:nvSpPr>
        <p:spPr>
          <a:xfrm>
            <a:off x="8403711" y="1872889"/>
            <a:ext cx="3059626" cy="84010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229" tIns="50229" rIns="50229" bIns="50229" anchor="ctr">
            <a:spAutoFit/>
          </a:bodyPr>
          <a:lstStyle/>
          <a:p>
            <a:pPr algn="r" defTabSz="577618">
              <a:defRPr sz="1800"/>
            </a:pPr>
            <a:r>
              <a:rPr sz="1600" b="1" dirty="0">
                <a:ea typeface="Fira Sans Medium"/>
                <a:cs typeface="Fira Sans Medium"/>
                <a:sym typeface="Fira Sans Medium"/>
              </a:rPr>
              <a:t>Data-driven approach</a:t>
            </a:r>
            <a:r>
              <a:rPr sz="1266" b="1" dirty="0">
                <a:latin typeface="Fira Sans Medium"/>
                <a:ea typeface="Fira Sans Medium"/>
                <a:cs typeface="Fira Sans Medium"/>
                <a:sym typeface="Fira Sans Medium"/>
              </a:rPr>
              <a:t>:</a:t>
            </a:r>
          </a:p>
          <a:p>
            <a:pPr algn="r" defTabSz="577618">
              <a:defRPr sz="1800"/>
            </a:pPr>
            <a:r>
              <a:rPr sz="1600" dirty="0"/>
              <a:t>Innovation through interdisciplinary research</a:t>
            </a:r>
          </a:p>
        </p:txBody>
      </p:sp>
      <p:sp>
        <p:nvSpPr>
          <p:cNvPr id="264" name="Line">
            <a:extLst>
              <a:ext uri="{FF2B5EF4-FFF2-40B4-BE49-F238E27FC236}">
                <a16:creationId xmlns:a16="http://schemas.microsoft.com/office/drawing/2014/main" id="{1A2E2278-0098-A89F-3204-F8CD8919B507}"/>
              </a:ext>
            </a:extLst>
          </p:cNvPr>
          <p:cNvSpPr/>
          <p:nvPr/>
        </p:nvSpPr>
        <p:spPr>
          <a:xfrm>
            <a:off x="7122382" y="2396922"/>
            <a:ext cx="2101579" cy="10112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56" extrusionOk="0">
                <a:moveTo>
                  <a:pt x="0" y="106"/>
                </a:moveTo>
                <a:cubicBezTo>
                  <a:pt x="4145" y="-444"/>
                  <a:pt x="8291" y="1156"/>
                  <a:pt x="12041" y="4753"/>
                </a:cubicBezTo>
                <a:cubicBezTo>
                  <a:pt x="15886" y="8440"/>
                  <a:pt x="19182" y="14097"/>
                  <a:pt x="21600" y="21156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6" name="Line">
            <a:extLst>
              <a:ext uri="{FF2B5EF4-FFF2-40B4-BE49-F238E27FC236}">
                <a16:creationId xmlns:a16="http://schemas.microsoft.com/office/drawing/2014/main" id="{8CFF27A7-2421-7AF9-BC32-19F3EB4073D4}"/>
              </a:ext>
            </a:extLst>
          </p:cNvPr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>
            <a:extLst>
              <a:ext uri="{FF2B5EF4-FFF2-40B4-BE49-F238E27FC236}">
                <a16:creationId xmlns:a16="http://schemas.microsoft.com/office/drawing/2014/main" id="{59C2589A-1741-7333-2318-C2F5DFBCFBFE}"/>
              </a:ext>
            </a:extLst>
          </p:cNvPr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>
            <a:extLst>
              <a:ext uri="{FF2B5EF4-FFF2-40B4-BE49-F238E27FC236}">
                <a16:creationId xmlns:a16="http://schemas.microsoft.com/office/drawing/2014/main" id="{E9C50998-5AB6-8DD3-8243-2FA54A270CFE}"/>
              </a:ext>
            </a:extLst>
          </p:cNvPr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70" name="Research Lab">
            <a:extLst>
              <a:ext uri="{FF2B5EF4-FFF2-40B4-BE49-F238E27FC236}">
                <a16:creationId xmlns:a16="http://schemas.microsoft.com/office/drawing/2014/main" id="{DBCAC562-5310-166F-D0B0-0742024B44C8}"/>
              </a:ext>
            </a:extLst>
          </p:cNvPr>
          <p:cNvSpPr txBox="1"/>
          <p:nvPr/>
        </p:nvSpPr>
        <p:spPr>
          <a:xfrm>
            <a:off x="4853702" y="4791274"/>
            <a:ext cx="2525034" cy="4234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2600"/>
            </a:lvl1pPr>
          </a:lstStyle>
          <a:p>
            <a:r>
              <a:rPr lang="en-US" sz="2400" dirty="0"/>
              <a:t>FAIR </a:t>
            </a:r>
            <a:r>
              <a:rPr sz="2400" dirty="0"/>
              <a:t>Research Lab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3C2767-102C-EFAC-63BA-BB5C272354AC}"/>
              </a:ext>
            </a:extLst>
          </p:cNvPr>
          <p:cNvSpPr txBox="1"/>
          <p:nvPr/>
        </p:nvSpPr>
        <p:spPr>
          <a:xfrm>
            <a:off x="357188" y="38576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Why data analysis at MDMC?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96463E-38F0-1264-F9D0-E5BAA9EEE1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4" name="Automatisation: Unsupervised data and metadata handling and pre-analysis">
            <a:extLst>
              <a:ext uri="{FF2B5EF4-FFF2-40B4-BE49-F238E27FC236}">
                <a16:creationId xmlns:a16="http://schemas.microsoft.com/office/drawing/2014/main" id="{2C79578D-58D8-C986-14C8-2EF164B6FCA8}"/>
              </a:ext>
            </a:extLst>
          </p:cNvPr>
          <p:cNvSpPr txBox="1"/>
          <p:nvPr/>
        </p:nvSpPr>
        <p:spPr>
          <a:xfrm>
            <a:off x="728663" y="1971116"/>
            <a:ext cx="2902291" cy="84010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229" tIns="50229" rIns="50229" bIns="50229" anchor="ctr">
            <a:spAutoFit/>
          </a:bodyPr>
          <a:lstStyle/>
          <a:p>
            <a:pPr defTabSz="577618">
              <a:defRPr sz="1800"/>
            </a:pPr>
            <a:r>
              <a:rPr sz="1600" b="1" dirty="0" err="1">
                <a:ea typeface="Fira Sans Medium"/>
                <a:cs typeface="Fira Sans Medium"/>
                <a:sym typeface="Fira Sans Medium"/>
              </a:rPr>
              <a:t>Automatisation</a:t>
            </a:r>
            <a:r>
              <a:rPr sz="1600" dirty="0"/>
              <a:t>: Unsupervised data and metadata handling and pre-</a:t>
            </a:r>
            <a:r>
              <a:rPr lang="en-US" sz="1600" dirty="0"/>
              <a:t>proces</a:t>
            </a:r>
            <a:r>
              <a:rPr sz="1600" dirty="0"/>
              <a:t>s</a:t>
            </a:r>
            <a:r>
              <a:rPr lang="en-US" sz="1600" dirty="0"/>
              <a:t>ing</a:t>
            </a:r>
            <a:endParaRPr sz="1600" dirty="0"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4FE864E-09C0-CF89-1BB8-1E3BB372B5E7}"/>
              </a:ext>
            </a:extLst>
          </p:cNvPr>
          <p:cNvSpPr/>
          <p:nvPr/>
        </p:nvSpPr>
        <p:spPr>
          <a:xfrm>
            <a:off x="7094126" y="5162902"/>
            <a:ext cx="2101579" cy="792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961" extrusionOk="0">
                <a:moveTo>
                  <a:pt x="21600" y="0"/>
                </a:moveTo>
                <a:cubicBezTo>
                  <a:pt x="20245" y="3632"/>
                  <a:pt x="18692" y="6879"/>
                  <a:pt x="16977" y="9667"/>
                </a:cubicBezTo>
                <a:cubicBezTo>
                  <a:pt x="12075" y="17638"/>
                  <a:pt x="6075" y="21600"/>
                  <a:pt x="0" y="20878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26789" tIns="26789" rIns="26789" bIns="26789" anchor="ctr"/>
          <a:lstStyle/>
          <a:p>
            <a:pPr>
              <a:defRPr sz="2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406"/>
          </a:p>
        </p:txBody>
      </p:sp>
      <p:sp>
        <p:nvSpPr>
          <p:cNvPr id="6" name="Infrastructure-Augmentation:…">
            <a:extLst>
              <a:ext uri="{FF2B5EF4-FFF2-40B4-BE49-F238E27FC236}">
                <a16:creationId xmlns:a16="http://schemas.microsoft.com/office/drawing/2014/main" id="{95BD7A7E-A2D3-2A21-8561-DE3C6B6E74EC}"/>
              </a:ext>
            </a:extLst>
          </p:cNvPr>
          <p:cNvSpPr txBox="1"/>
          <p:nvPr/>
        </p:nvSpPr>
        <p:spPr>
          <a:xfrm>
            <a:off x="8304756" y="5728005"/>
            <a:ext cx="3369425" cy="7927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6789" tIns="26789" rIns="26789" bIns="26789" anchor="ctr">
            <a:spAutoFit/>
          </a:bodyPr>
          <a:lstStyle/>
          <a:p>
            <a:pPr algn="r" defTabSz="577618">
              <a:defRPr sz="1800"/>
            </a:pPr>
            <a:r>
              <a:rPr sz="1600" b="1" dirty="0">
                <a:ea typeface="Fira Sans Medium"/>
                <a:cs typeface="Fira Sans Medium"/>
                <a:sym typeface="Fira Sans Medium"/>
              </a:rPr>
              <a:t>Infrastructure-Augmentation</a:t>
            </a:r>
            <a:r>
              <a:rPr sz="1600" b="1" dirty="0"/>
              <a:t>: </a:t>
            </a:r>
          </a:p>
          <a:p>
            <a:pPr algn="r" defTabSz="577618">
              <a:defRPr sz="1800"/>
            </a:pPr>
            <a:r>
              <a:rPr sz="1600" dirty="0"/>
              <a:t>Data and metadata analysis suggests improvements to the lab itself</a:t>
            </a:r>
          </a:p>
        </p:txBody>
      </p:sp>
      <p:pic>
        <p:nvPicPr>
          <p:cNvPr id="7" name="unknown.jpeg">
            <a:extLst>
              <a:ext uri="{FF2B5EF4-FFF2-40B4-BE49-F238E27FC236}">
                <a16:creationId xmlns:a16="http://schemas.microsoft.com/office/drawing/2014/main" id="{257C3C87-92D0-2076-632F-CD6606325C0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3810" b="13810"/>
          <a:stretch/>
        </p:blipFill>
        <p:spPr>
          <a:xfrm>
            <a:off x="5269126" y="5356376"/>
            <a:ext cx="1694187" cy="1226258"/>
          </a:xfrm>
          <a:prstGeom prst="rect">
            <a:avLst/>
          </a:prstGeom>
          <a:ln w="38100">
            <a:solidFill>
              <a:srgbClr val="E95E50"/>
            </a:solidFill>
            <a:miter lim="400000"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33DE71-8612-9BEE-F3D5-BF09B0B41548}"/>
              </a:ext>
            </a:extLst>
          </p:cNvPr>
          <p:cNvSpPr txBox="1"/>
          <p:nvPr/>
        </p:nvSpPr>
        <p:spPr>
          <a:xfrm>
            <a:off x="5413385" y="6581001"/>
            <a:ext cx="2139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G</a:t>
            </a:r>
            <a:r>
              <a:rPr lang="en-IT" sz="1200" dirty="0"/>
              <a:t>enerated with AI</a:t>
            </a:r>
          </a:p>
        </p:txBody>
      </p:sp>
      <p:pic>
        <p:nvPicPr>
          <p:cNvPr id="9" name="unknown.jpeg">
            <a:extLst>
              <a:ext uri="{FF2B5EF4-FFF2-40B4-BE49-F238E27FC236}">
                <a16:creationId xmlns:a16="http://schemas.microsoft.com/office/drawing/2014/main" id="{FB96FE35-3DA7-8124-13E6-7AFF950A7151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3718" y="3467942"/>
            <a:ext cx="2182617" cy="1375504"/>
          </a:xfrm>
          <a:prstGeom prst="rect">
            <a:avLst/>
          </a:prstGeom>
          <a:ln w="38100">
            <a:solidFill>
              <a:srgbClr val="F39322"/>
            </a:solidFill>
            <a:miter lim="400000"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28F58D-DF73-6B0D-A1D3-24C0ED6BB605}"/>
              </a:ext>
            </a:extLst>
          </p:cNvPr>
          <p:cNvSpPr txBox="1"/>
          <p:nvPr/>
        </p:nvSpPr>
        <p:spPr>
          <a:xfrm>
            <a:off x="8403710" y="4922112"/>
            <a:ext cx="17410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528209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36BEE-1D10-DBFB-34D0-6DC9A48E7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">
            <a:extLst>
              <a:ext uri="{FF2B5EF4-FFF2-40B4-BE49-F238E27FC236}">
                <a16:creationId xmlns:a16="http://schemas.microsoft.com/office/drawing/2014/main" id="{999CC0DD-2A7D-1A06-D0F0-197BC551AA5C}"/>
              </a:ext>
            </a:extLst>
          </p:cNvPr>
          <p:cNvSpPr txBox="1"/>
          <p:nvPr/>
        </p:nvSpPr>
        <p:spPr>
          <a:xfrm>
            <a:off x="2614355" y="386940"/>
            <a:ext cx="81353" cy="18400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844"/>
              <a:t> </a:t>
            </a:r>
          </a:p>
        </p:txBody>
      </p:sp>
      <p:sp>
        <p:nvSpPr>
          <p:cNvPr id="266" name="Line">
            <a:extLst>
              <a:ext uri="{FF2B5EF4-FFF2-40B4-BE49-F238E27FC236}">
                <a16:creationId xmlns:a16="http://schemas.microsoft.com/office/drawing/2014/main" id="{9C9672DA-6C81-EFAA-EF02-B319BE5D5B1F}"/>
              </a:ext>
            </a:extLst>
          </p:cNvPr>
          <p:cNvSpPr/>
          <p:nvPr/>
        </p:nvSpPr>
        <p:spPr>
          <a:xfrm>
            <a:off x="10578703" y="6392279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7" name="Line">
            <a:extLst>
              <a:ext uri="{FF2B5EF4-FFF2-40B4-BE49-F238E27FC236}">
                <a16:creationId xmlns:a16="http://schemas.microsoft.com/office/drawing/2014/main" id="{69DF20E1-E45E-68C5-FDC5-163F7E647282}"/>
              </a:ext>
            </a:extLst>
          </p:cNvPr>
          <p:cNvSpPr/>
          <p:nvPr/>
        </p:nvSpPr>
        <p:spPr>
          <a:xfrm>
            <a:off x="10578703" y="6302982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68" name="Line">
            <a:extLst>
              <a:ext uri="{FF2B5EF4-FFF2-40B4-BE49-F238E27FC236}">
                <a16:creationId xmlns:a16="http://schemas.microsoft.com/office/drawing/2014/main" id="{7FC5CE15-4806-4CA4-3E3B-BC250E7D8456}"/>
              </a:ext>
            </a:extLst>
          </p:cNvPr>
          <p:cNvSpPr/>
          <p:nvPr/>
        </p:nvSpPr>
        <p:spPr>
          <a:xfrm>
            <a:off x="10578703" y="6213685"/>
            <a:ext cx="3538091" cy="1710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56" extrusionOk="0">
                <a:moveTo>
                  <a:pt x="21600" y="0"/>
                </a:moveTo>
                <a:cubicBezTo>
                  <a:pt x="19979" y="4401"/>
                  <a:pt x="18033" y="8261"/>
                  <a:pt x="15833" y="11443"/>
                </a:cubicBezTo>
                <a:cubicBezTo>
                  <a:pt x="11211" y="18129"/>
                  <a:pt x="5660" y="21600"/>
                  <a:pt x="0" y="21343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229" tIns="50229" rIns="50229" bIns="50229" anchor="ctr"/>
          <a:lstStyle/>
          <a:p>
            <a:pPr defTabSz="577618">
              <a:defRPr sz="3200" b="1"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2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913D1B-067F-E6C8-D288-B40432A689B4}"/>
              </a:ext>
            </a:extLst>
          </p:cNvPr>
          <p:cNvSpPr txBox="1"/>
          <p:nvPr/>
        </p:nvSpPr>
        <p:spPr>
          <a:xfrm>
            <a:off x="357188" y="385762"/>
            <a:ext cx="624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200" dirty="0"/>
              <a:t>Objectives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F9DBF2-02FB-5F94-3238-75D4E22E5A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3" r="61211"/>
          <a:stretch/>
        </p:blipFill>
        <p:spPr>
          <a:xfrm>
            <a:off x="9531846" y="0"/>
            <a:ext cx="2660154" cy="771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BAE8DA-E9EC-DBD6-EE50-3A830D8121FB}"/>
              </a:ext>
            </a:extLst>
          </p:cNvPr>
          <p:cNvSpPr txBox="1"/>
          <p:nvPr/>
        </p:nvSpPr>
        <p:spPr>
          <a:xfrm>
            <a:off x="1499991" y="1676534"/>
            <a:ext cx="91920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400" dirty="0"/>
              <a:t>Suppose you have spent some effort to build a data workflow in your lab so that data and meta data are managed in a proper (FAIR) way.</a:t>
            </a:r>
            <a:br>
              <a:rPr lang="en-IT" sz="2400" dirty="0"/>
            </a:br>
            <a:endParaRPr lang="en-IT" sz="2400" dirty="0"/>
          </a:p>
          <a:p>
            <a:pPr algn="ctr"/>
            <a:r>
              <a:rPr lang="en-IT" sz="2400" dirty="0"/>
              <a:t>Now what?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6E12BC-5FA5-D220-6DE7-9E70C7BE1DC2}"/>
              </a:ext>
            </a:extLst>
          </p:cNvPr>
          <p:cNvSpPr txBox="1"/>
          <p:nvPr/>
        </p:nvSpPr>
        <p:spPr>
          <a:xfrm>
            <a:off x="901874" y="3952191"/>
            <a:ext cx="73402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What type of information do these data and metadata contain?</a:t>
            </a:r>
            <a:br>
              <a:rPr lang="en-IT" sz="2000" dirty="0"/>
            </a:br>
            <a:endParaRPr lang="en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Can they be preprocessed to simplify information extraction?</a:t>
            </a:r>
            <a:br>
              <a:rPr lang="en-IT" sz="2000" dirty="0"/>
            </a:br>
            <a:endParaRPr lang="en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000" dirty="0"/>
              <a:t>What tools can I use to extract information?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24883C-AC1E-1760-BEA9-8547E0443294}"/>
              </a:ext>
            </a:extLst>
          </p:cNvPr>
          <p:cNvSpPr txBox="1"/>
          <p:nvPr/>
        </p:nvSpPr>
        <p:spPr>
          <a:xfrm>
            <a:off x="8993688" y="3966537"/>
            <a:ext cx="2555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/>
              <a:t>Problem Identification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E1F17-6B1A-32BC-0716-90F255710933}"/>
              </a:ext>
            </a:extLst>
          </p:cNvPr>
          <p:cNvSpPr txBox="1"/>
          <p:nvPr/>
        </p:nvSpPr>
        <p:spPr>
          <a:xfrm>
            <a:off x="8993686" y="4583133"/>
            <a:ext cx="2555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/>
              <a:t>Problem Investigation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837352-A234-2235-7B35-6906D00C5155}"/>
              </a:ext>
            </a:extLst>
          </p:cNvPr>
          <p:cNvSpPr txBox="1"/>
          <p:nvPr/>
        </p:nvSpPr>
        <p:spPr>
          <a:xfrm>
            <a:off x="8993687" y="5255608"/>
            <a:ext cx="2555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/>
              <a:t>Problem Solution</a:t>
            </a:r>
          </a:p>
        </p:txBody>
      </p:sp>
    </p:spTree>
    <p:extLst>
      <p:ext uri="{BB962C8B-B14F-4D97-AF65-F5344CB8AC3E}">
        <p14:creationId xmlns:p14="http://schemas.microsoft.com/office/powerpoint/2010/main" val="41797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8f40dab-a9b8-47e3-9b37-32250646bf1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0458939D288954CAC8FC174E5071852" ma:contentTypeVersion="13" ma:contentTypeDescription="Creare un nuovo documento." ma:contentTypeScope="" ma:versionID="b45b41d2f366f249063a058aa12aeca9">
  <xsd:schema xmlns:xsd="http://www.w3.org/2001/XMLSchema" xmlns:xs="http://www.w3.org/2001/XMLSchema" xmlns:p="http://schemas.microsoft.com/office/2006/metadata/properties" xmlns:ns2="78f40dab-a9b8-47e3-9b37-32250646bf14" xmlns:ns3="ed3fe93e-9a51-4aa7-93c6-e4c27a43e5a2" targetNamespace="http://schemas.microsoft.com/office/2006/metadata/properties" ma:root="true" ma:fieldsID="e1016b7ca2f361e1a7a32046ae7a7635" ns2:_="" ns3:_="">
    <xsd:import namespace="78f40dab-a9b8-47e3-9b37-32250646bf14"/>
    <xsd:import namespace="ed3fe93e-9a51-4aa7-93c6-e4c27a43e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f40dab-a9b8-47e3-9b37-32250646bf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Tag immagine" ma:readOnly="false" ma:fieldId="{5cf76f15-5ced-4ddc-b409-7134ff3c332f}" ma:taxonomyMulti="true" ma:sspId="709fca1f-2dfe-44ee-a1a7-c45007566d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3fe93e-9a51-4aa7-93c6-e4c27a43e5a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EF2EA7-9D9F-4BDA-BBD2-DA41EC954740}">
  <ds:schemaRefs>
    <ds:schemaRef ds:uri="78f40dab-a9b8-47e3-9b37-32250646bf14"/>
    <ds:schemaRef ds:uri="ed3fe93e-9a51-4aa7-93c6-e4c27a43e5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996516B-07AE-4E4F-B914-61275D791F47}">
  <ds:schemaRefs>
    <ds:schemaRef ds:uri="78f40dab-a9b8-47e3-9b37-32250646bf14"/>
    <ds:schemaRef ds:uri="ed3fe93e-9a51-4aa7-93c6-e4c27a43e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E53B704-107D-404B-8A83-81D9F6154D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9603</TotalTime>
  <Words>1058</Words>
  <Application>Microsoft Macintosh PowerPoint</Application>
  <PresentationFormat>Widescreen</PresentationFormat>
  <Paragraphs>101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Fira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AREA Science Park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de Luca Mariarita</dc:creator>
  <cp:lastModifiedBy>Biagetti Matteo</cp:lastModifiedBy>
  <cp:revision>27</cp:revision>
  <dcterms:created xsi:type="dcterms:W3CDTF">2024-07-10T12:53:45Z</dcterms:created>
  <dcterms:modified xsi:type="dcterms:W3CDTF">2024-10-21T12:52:17Z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0x01010060458939D288954CAC8FC174E5071852</vt:lpwstr>
  </property>
  <property fmtid="{D5CDD505-2E9C-101B-9397-08002B2CF9AE}" pid="3" name="MediaServiceImageTags">
    <vt:lpwstr/>
  </property>
</Properties>
</file>